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2"/>
  </p:sldMasterIdLst>
  <p:notesMasterIdLst>
    <p:notesMasterId r:id="rId23"/>
  </p:notesMasterIdLst>
  <p:handoutMasterIdLst>
    <p:handoutMasterId r:id="rId24"/>
  </p:handoutMasterIdLst>
  <p:sldIdLst>
    <p:sldId id="256" r:id="rId3"/>
    <p:sldId id="271" r:id="rId4"/>
    <p:sldId id="272" r:id="rId5"/>
    <p:sldId id="257" r:id="rId6"/>
    <p:sldId id="276" r:id="rId7"/>
    <p:sldId id="277" r:id="rId8"/>
    <p:sldId id="278" r:id="rId9"/>
    <p:sldId id="279" r:id="rId10"/>
    <p:sldId id="280" r:id="rId11"/>
    <p:sldId id="282" r:id="rId12"/>
    <p:sldId id="281" r:id="rId13"/>
    <p:sldId id="284" r:id="rId14"/>
    <p:sldId id="283" r:id="rId15"/>
    <p:sldId id="286" r:id="rId16"/>
    <p:sldId id="287" r:id="rId17"/>
    <p:sldId id="288" r:id="rId18"/>
    <p:sldId id="290" r:id="rId19"/>
    <p:sldId id="291" r:id="rId20"/>
    <p:sldId id="285" r:id="rId21"/>
    <p:sldId id="260" r:id="rId22"/>
  </p:sldIdLst>
  <p:sldSz cx="25199975" cy="71993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3">
          <p15:clr>
            <a:srgbClr val="A4A3A4"/>
          </p15:clr>
        </p15:guide>
        <p15:guide id="2" pos="79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5FB"/>
    <a:srgbClr val="1B1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FF6958-0FA6-4729-9D4D-AD4AC3A9E9FB}" styleName="{a39b5452-403a-4437-bcb4-5a8e7a125059}">
    <a:wholeTbl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65B382"/>
              </a:solidFill>
            </a:ln>
          </a:top>
          <a:bottom>
            <a:ln w="12700" cmpd="sng">
              <a:solidFill>
                <a:srgbClr val="65B382"/>
              </a:solidFill>
            </a:ln>
          </a:bottom>
          <a:insideV>
            <a:ln w="12700" cmpd="sng">
              <a:solidFill>
                <a:srgbClr val="65B382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DCEEE3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91C9A7"/>
          </a:solidFill>
        </a:fill>
      </a:tcStyle>
    </a:band2H>
    <a:firstRow>
      <a:tcTxStyle>
        <a:fontRef idx="none">
          <a:prstClr val="black"/>
        </a:fontRef>
      </a:tcTxStyle>
      <a:tcStyle>
        <a:tcBdr>
          <a:bottom>
            <a:ln w="12700" cmpd="sng">
              <a:solidFill>
                <a:srgbClr val="65B382"/>
              </a:solidFill>
            </a:ln>
          </a:bottom>
        </a:tcBdr>
        <a:fill>
          <a:solidFill>
            <a:srgbClr val="91C9A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7"/>
  </p:normalViewPr>
  <p:slideViewPr>
    <p:cSldViewPr snapToGrid="0" snapToObjects="1" showGuides="1">
      <p:cViewPr varScale="1">
        <p:scale>
          <a:sx n="39" d="100"/>
          <a:sy n="39" d="100"/>
        </p:scale>
        <p:origin x="92" y="528"/>
      </p:cViewPr>
      <p:guideLst>
        <p:guide orient="horz" pos="2243"/>
        <p:guide pos="79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28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6A2C-4954-274E-8DA9-6C4A03EE824A}" type="datetimeFigureOut">
              <a:rPr kumimoji="1" lang="zh-CN" altLang="en-US" smtClean="0">
                <a:latin typeface="OPPO Sans" panose="00020600040101010101" pitchFamily="18" charset="-122"/>
                <a:ea typeface="OPPO Sans" panose="00020600040101010101" pitchFamily="18" charset="-122"/>
              </a:rPr>
              <a:t>2023/10/26</a:t>
            </a:fld>
            <a:endParaRPr kumimoji="1"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9793-93D0-0A4B-8C7C-5D1FD19DD4A0}" type="slidenum">
              <a:rPr kumimoji="1" lang="zh-CN" altLang="en-US" smtClean="0">
                <a:latin typeface="OPPO Sans" panose="00020600040101010101" pitchFamily="18" charset="-122"/>
                <a:ea typeface="OPPO Sans" panose="00020600040101010101" pitchFamily="18" charset="-122"/>
              </a:rPr>
              <a:t>‹#›</a:t>
            </a:fld>
            <a:endParaRPr kumimoji="1"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fld id="{A7AC2D05-F75F-2E4D-9552-EB82F984C7D8}" type="datetimeFigureOut">
              <a:rPr kumimoji="1" lang="zh-CN" altLang="en-US" smtClean="0"/>
              <a:pPr/>
              <a:t>2023/10/26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971675" y="1143000"/>
            <a:ext cx="10801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fld id="{E26552A0-F6C0-9B42-B29D-21314771942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PO Sans" panose="00020600040101010101" pitchFamily="18" charset="-122"/>
        <a:ea typeface="OPPO Sans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PO Sans" panose="00020600040101010101" pitchFamily="18" charset="-122"/>
        <a:ea typeface="OPPO Sans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PO Sans" panose="00020600040101010101" pitchFamily="18" charset="-122"/>
        <a:ea typeface="OPPO Sans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PO Sans" panose="00020600040101010101" pitchFamily="18" charset="-122"/>
        <a:ea typeface="OPPO Sans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PO Sans" panose="00020600040101010101" pitchFamily="18" charset="-122"/>
        <a:ea typeface="OPPO Sans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968750" y="1587213"/>
            <a:ext cx="18900000" cy="1278000"/>
          </a:xfrm>
        </p:spPr>
        <p:txBody>
          <a:bodyPr>
            <a:normAutofit/>
          </a:bodyPr>
          <a:lstStyle>
            <a:lvl1pPr>
              <a:defRPr sz="6300" b="1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1968750" y="3116000"/>
            <a:ext cx="18900000" cy="968000"/>
          </a:xfrm>
        </p:spPr>
        <p:txBody>
          <a:bodyPr>
            <a:normAutofit/>
          </a:bodyPr>
          <a:lstStyle>
            <a:lvl1pPr marL="0" indent="0">
              <a:buNone/>
              <a:defRPr sz="2520" b="1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471" y="1246588"/>
            <a:ext cx="22608410" cy="5006970"/>
          </a:xfrm>
        </p:spPr>
        <p:txBody>
          <a:bodyPr/>
          <a:lstStyle>
            <a:lvl1pPr marL="0" indent="0">
              <a:buNone/>
              <a:defRPr sz="2100"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  <a:lvl2pPr marL="480060" indent="0">
              <a:buNone/>
              <a:defRPr sz="1890">
                <a:latin typeface="OPPO Sans" panose="00020600040101010101" pitchFamily="18" charset="-122"/>
                <a:ea typeface="OPPO Sans" panose="00020600040101010101" pitchFamily="18" charset="-122"/>
              </a:defRPr>
            </a:lvl2pPr>
            <a:lvl3pPr marL="960120" indent="0">
              <a:buNone/>
              <a:defRPr sz="1890">
                <a:latin typeface="OPPO Sans" panose="00020600040101010101" pitchFamily="18" charset="-122"/>
                <a:ea typeface="OPPO Sans" panose="00020600040101010101" pitchFamily="18" charset="-122"/>
              </a:defRPr>
            </a:lvl3pPr>
            <a:lvl4pPr marL="1440180" indent="0">
              <a:buNone/>
              <a:defRPr>
                <a:latin typeface="OPPO Sans" panose="00020600040101010101" pitchFamily="18" charset="-122"/>
                <a:ea typeface="OPPO Sans" panose="00020600040101010101" pitchFamily="18" charset="-122"/>
              </a:defRPr>
            </a:lvl4pPr>
            <a:lvl5pPr marL="1920240" indent="0">
              <a:buNone/>
              <a:defRPr>
                <a:latin typeface="OPPO Sans" panose="00020600040101010101" pitchFamily="18" charset="-122"/>
                <a:ea typeface="OPPO Sans" panose="00020600040101010101" pitchFamily="18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1890991" y="-167"/>
            <a:ext cx="11977160" cy="695834"/>
          </a:xfrm>
        </p:spPr>
        <p:txBody>
          <a:bodyPr>
            <a:normAutofit/>
          </a:bodyPr>
          <a:lstStyle>
            <a:lvl1pPr>
              <a:defRPr sz="2940" b="1"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968750" y="1587213"/>
            <a:ext cx="18900000" cy="1278000"/>
          </a:xfrm>
        </p:spPr>
        <p:txBody>
          <a:bodyPr>
            <a:normAutofit/>
          </a:bodyPr>
          <a:lstStyle>
            <a:lvl1pPr>
              <a:defRPr sz="6300" b="1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1968750" y="3116000"/>
            <a:ext cx="18900000" cy="968000"/>
          </a:xfrm>
        </p:spPr>
        <p:txBody>
          <a:bodyPr>
            <a:normAutofit/>
          </a:bodyPr>
          <a:lstStyle>
            <a:lvl1pPr marL="0" indent="0">
              <a:buNone/>
              <a:defRPr sz="2520" b="1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471" y="1246588"/>
            <a:ext cx="22608410" cy="5006970"/>
          </a:xfrm>
        </p:spPr>
        <p:txBody>
          <a:bodyPr/>
          <a:lstStyle>
            <a:lvl1pPr marL="0" indent="0">
              <a:buNone/>
              <a:defRPr sz="2100"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  <a:lvl2pPr marL="480060" indent="0">
              <a:buNone/>
              <a:defRPr sz="1890">
                <a:latin typeface="OPPO Sans" panose="00020600040101010101" pitchFamily="18" charset="-122"/>
                <a:ea typeface="OPPO Sans" panose="00020600040101010101" pitchFamily="18" charset="-122"/>
              </a:defRPr>
            </a:lvl2pPr>
            <a:lvl3pPr marL="960120" indent="0">
              <a:buNone/>
              <a:defRPr sz="1890">
                <a:latin typeface="OPPO Sans" panose="00020600040101010101" pitchFamily="18" charset="-122"/>
                <a:ea typeface="OPPO Sans" panose="00020600040101010101" pitchFamily="18" charset="-122"/>
              </a:defRPr>
            </a:lvl3pPr>
            <a:lvl4pPr marL="1440180" indent="0">
              <a:buNone/>
              <a:defRPr>
                <a:latin typeface="OPPO Sans" panose="00020600040101010101" pitchFamily="18" charset="-122"/>
                <a:ea typeface="OPPO Sans" panose="00020600040101010101" pitchFamily="18" charset="-122"/>
              </a:defRPr>
            </a:lvl4pPr>
            <a:lvl5pPr marL="1920240" indent="0">
              <a:buNone/>
              <a:defRPr>
                <a:latin typeface="OPPO Sans" panose="00020600040101010101" pitchFamily="18" charset="-122"/>
                <a:ea typeface="OPPO Sans" panose="00020600040101010101" pitchFamily="18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651471" y="84288"/>
            <a:ext cx="11977160" cy="695834"/>
          </a:xfrm>
        </p:spPr>
        <p:txBody>
          <a:bodyPr>
            <a:normAutofit/>
          </a:bodyPr>
          <a:lstStyle>
            <a:lvl1pPr>
              <a:defRPr sz="2940" b="1"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732500" y="383333"/>
            <a:ext cx="21735000" cy="1391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32500" y="1916667"/>
            <a:ext cx="21735000" cy="456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2500" y="6673334"/>
            <a:ext cx="5670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fld id="{3367AEC0-C289-DE44-AB8A-ADA10C1E6049}" type="datetimeFigureOut">
              <a:rPr kumimoji="1" lang="zh-CN" altLang="en-US" smtClean="0"/>
              <a:pPr/>
              <a:t>2023/10/26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47500" y="6673334"/>
            <a:ext cx="8505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797500" y="6673334"/>
            <a:ext cx="5670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fld id="{B64B2F3D-105D-CE46-B007-3E1ED61C52D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n-cs"/>
        </a:defRPr>
      </a:lvl5pPr>
      <a:lvl6pPr marL="263969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5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81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87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72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84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732500" y="383333"/>
            <a:ext cx="21735000" cy="1391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32500" y="1916667"/>
            <a:ext cx="21735000" cy="456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2500" y="6673334"/>
            <a:ext cx="5670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fld id="{3367AEC0-C289-DE44-AB8A-ADA10C1E6049}" type="datetimeFigureOut">
              <a:rPr kumimoji="1" lang="zh-CN" altLang="en-US" smtClean="0"/>
              <a:pPr/>
              <a:t>2023/10/26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47500" y="6673334"/>
            <a:ext cx="8505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797500" y="6673334"/>
            <a:ext cx="5670000" cy="383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defRPr>
            </a:lvl1pPr>
          </a:lstStyle>
          <a:p>
            <a:fld id="{B64B2F3D-105D-CE46-B007-3E1ED61C52D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OPPO Sans" panose="00020600040101010101" pitchFamily="18" charset="-122"/>
          <a:ea typeface="OPPO Sans" panose="00020600040101010101" pitchFamily="18" charset="-122"/>
          <a:cs typeface="+mn-cs"/>
        </a:defRPr>
      </a:lvl5pPr>
      <a:lvl6pPr marL="263969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5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81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875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72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84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6230" y="2770505"/>
            <a:ext cx="14406880" cy="1445260"/>
          </a:xfrm>
        </p:spPr>
        <p:txBody>
          <a:bodyPr>
            <a:normAutofit fontScale="90000"/>
          </a:bodyPr>
          <a:lstStyle/>
          <a:p>
            <a:r>
              <a:rPr sz="567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 Sans" panose="00020600040101010101" pitchFamily="18" charset="-122"/>
                <a:sym typeface="+mn-ea"/>
              </a:rPr>
              <a:t>ColorOS下基于用户体验改善的Linux内核优化</a:t>
            </a:r>
            <a:endParaRPr kumimoji="1" lang="zh-CN" altLang="en-US" sz="567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 Sans" panose="00020600040101010101" pitchFamily="18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280390" y="4428490"/>
            <a:ext cx="3676650" cy="836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935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 Sans" panose="00020600040101010101" pitchFamily="18" charset="-122"/>
                <a:sym typeface="+mn-ea"/>
              </a:rPr>
              <a:t>OPPO</a:t>
            </a:r>
            <a:r>
              <a:rPr lang="zh-CN" altLang="en-US" sz="2935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 Sans" panose="00020600040101010101" pitchFamily="18" charset="-122"/>
                <a:sym typeface="+mn-ea"/>
              </a:rPr>
              <a:t>内核团队</a:t>
            </a:r>
            <a:endParaRPr kumimoji="0" lang="zh-CN" altLang="en-US" sz="293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 Sans" panose="00020600040101010101" pitchFamily="18" charset="-122"/>
              <a:sym typeface="+mn-ea"/>
            </a:endParaRPr>
          </a:p>
          <a:p>
            <a:pPr marL="0" indent="0">
              <a:buNone/>
            </a:pPr>
            <a:endParaRPr kumimoji="1" lang="zh-CN" altLang="en-US" b="1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11391900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目前的</a:t>
            </a:r>
            <a:r>
              <a:rPr lang="en-US" altLang="zh-CN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Linux</a:t>
            </a:r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在移动平台存在的问题之四：</a:t>
            </a:r>
            <a:r>
              <a:rPr lang="en-US" altLang="zh-CN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IO</a:t>
            </a:r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资源调度问题</a:t>
            </a:r>
            <a:endParaRPr lang="zh-CN" altLang="en-US" sz="32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sp>
        <p:nvSpPr>
          <p:cNvPr id="4" name="矩形: 圆角 73"/>
          <p:cNvSpPr/>
          <p:nvPr/>
        </p:nvSpPr>
        <p:spPr>
          <a:xfrm>
            <a:off x="15705455" y="4241800"/>
            <a:ext cx="3992245" cy="42735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</a:rPr>
              <a:t>VFS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5558135" y="3846830"/>
            <a:ext cx="4379595" cy="902335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 lang="zh-CN" altLang="en-US" sz="1600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5582900" y="4859655"/>
            <a:ext cx="4354830" cy="1570355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>
            <a:noAutofit/>
          </a:bodyPr>
          <a:lstStyle/>
          <a:p>
            <a:pPr lvl="0" algn="l"/>
            <a:endParaRPr lang="zh-CN" altLang="en-US" sz="1600">
              <a:latin typeface="OPPOSans R" panose="00020600040101010101" charset="-122"/>
              <a:ea typeface="OPPOSans R" panose="00020600040101010101" charset="-122"/>
              <a:sym typeface="+mn-ea"/>
            </a:endParaRPr>
          </a:p>
        </p:txBody>
      </p:sp>
      <p:sp>
        <p:nvSpPr>
          <p:cNvPr id="23" name="矩形: 圆角 73"/>
          <p:cNvSpPr/>
          <p:nvPr/>
        </p:nvSpPr>
        <p:spPr>
          <a:xfrm>
            <a:off x="10026650" y="4727575"/>
            <a:ext cx="3573780" cy="35306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BLOCK</a:t>
            </a:r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设备驱动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9961245" y="4241800"/>
            <a:ext cx="3758565" cy="937260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>
            <a:noAutofit/>
          </a:bodyPr>
          <a:lstStyle/>
          <a:p>
            <a:pPr lvl="0" algn="l"/>
            <a:endParaRPr lang="zh-CN" altLang="en-US" sz="1600">
              <a:latin typeface="OPPOSans R" panose="00020600040101010101" charset="-122"/>
              <a:ea typeface="OPPOSans R" panose="00020600040101010101" charset="-122"/>
              <a:sym typeface="+mn-ea"/>
            </a:endParaRPr>
          </a:p>
        </p:txBody>
      </p:sp>
      <p:sp>
        <p:nvSpPr>
          <p:cNvPr id="25" name="矩形: 圆角 73"/>
          <p:cNvSpPr/>
          <p:nvPr/>
        </p:nvSpPr>
        <p:spPr>
          <a:xfrm>
            <a:off x="10027285" y="5697855"/>
            <a:ext cx="3572510" cy="32131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I/0</a:t>
            </a:r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调度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9966960" y="5271135"/>
            <a:ext cx="3752850" cy="897255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>
            <a:noAutofit/>
          </a:bodyPr>
          <a:lstStyle/>
          <a:p>
            <a:pPr lvl="0" algn="l"/>
            <a:endParaRPr lang="zh-CN" altLang="en-US" sz="1600">
              <a:latin typeface="OPPOSans R" panose="00020600040101010101" charset="-122"/>
              <a:ea typeface="OPPOSans R" panose="00020600040101010101" charset="-122"/>
              <a:sym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782060" y="4044315"/>
            <a:ext cx="4875530" cy="1028700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>
            <a:noAutofit/>
          </a:bodyPr>
          <a:lstStyle/>
          <a:p>
            <a:pPr lvl="0" algn="l"/>
            <a:endParaRPr lang="zh-CN" altLang="en-US" sz="1600">
              <a:latin typeface="OPPOSans R" panose="00020600040101010101" charset="-122"/>
              <a:ea typeface="OPPOSans R" panose="00020600040101010101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5672435" y="5285105"/>
            <a:ext cx="1990090" cy="937260"/>
            <a:chOff x="517" y="3425"/>
            <a:chExt cx="2612" cy="1476"/>
          </a:xfrm>
        </p:grpSpPr>
        <p:sp>
          <p:nvSpPr>
            <p:cNvPr id="13" name="矩形: 圆角 73"/>
            <p:cNvSpPr/>
            <p:nvPr/>
          </p:nvSpPr>
          <p:spPr>
            <a:xfrm>
              <a:off x="648" y="3499"/>
              <a:ext cx="1171" cy="381"/>
            </a:xfrm>
            <a:prstGeom prst="round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>
                  <a:latin typeface="OPPOSans R" panose="00020600040101010101" charset="-122"/>
                  <a:ea typeface="OPPOSans R" panose="00020600040101010101" charset="-122"/>
                  <a:cs typeface="OPPO Sans" panose="00020600040101010101" pitchFamily="2" charset="-122"/>
                  <a:sym typeface="+mn-ea"/>
                </a:rPr>
                <a:t>ext4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17" y="3425"/>
              <a:ext cx="2612" cy="1476"/>
            </a:xfrm>
            <a:prstGeom prst="round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>
              <a:noAutofit/>
            </a:bodyPr>
            <a:lstStyle/>
            <a:p>
              <a:pPr lvl="0" algn="l"/>
              <a:endParaRPr lang="zh-CN" altLang="en-US" sz="1600">
                <a:latin typeface="OPPOSans R" panose="00020600040101010101" charset="-122"/>
                <a:ea typeface="OPPOSans R" panose="00020600040101010101" charset="-122"/>
                <a:sym typeface="+mn-ea"/>
              </a:endParaRPr>
            </a:p>
          </p:txBody>
        </p:sp>
        <p:sp>
          <p:nvSpPr>
            <p:cNvPr id="35" name="矩形: 圆角 73"/>
            <p:cNvSpPr/>
            <p:nvPr/>
          </p:nvSpPr>
          <p:spPr>
            <a:xfrm>
              <a:off x="648" y="3980"/>
              <a:ext cx="1171" cy="381"/>
            </a:xfrm>
            <a:prstGeom prst="round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>
                  <a:latin typeface="OPPOSans R" panose="00020600040101010101" charset="-122"/>
                  <a:ea typeface="OPPOSans R" panose="00020600040101010101" charset="-122"/>
                  <a:cs typeface="OPPO Sans" panose="00020600040101010101" pitchFamily="2" charset="-122"/>
                  <a:sym typeface="+mn-ea"/>
                </a:rPr>
                <a:t>f2fs</a:t>
              </a:r>
            </a:p>
          </p:txBody>
        </p:sp>
        <p:sp>
          <p:nvSpPr>
            <p:cNvPr id="36" name="矩形: 圆角 73"/>
            <p:cNvSpPr/>
            <p:nvPr/>
          </p:nvSpPr>
          <p:spPr>
            <a:xfrm>
              <a:off x="648" y="4435"/>
              <a:ext cx="1171" cy="381"/>
            </a:xfrm>
            <a:prstGeom prst="round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>
                  <a:latin typeface="OPPOSans R" panose="00020600040101010101" charset="-122"/>
                  <a:ea typeface="OPPOSans R" panose="00020600040101010101" charset="-122"/>
                  <a:cs typeface="OPPO Sans" panose="00020600040101010101" pitchFamily="2" charset="-122"/>
                  <a:sym typeface="+mn-ea"/>
                </a:rPr>
                <a:t>fuse</a:t>
              </a:r>
            </a:p>
          </p:txBody>
        </p:sp>
        <p:sp>
          <p:nvSpPr>
            <p:cNvPr id="38" name="矩形: 圆角 73"/>
            <p:cNvSpPr/>
            <p:nvPr/>
          </p:nvSpPr>
          <p:spPr>
            <a:xfrm>
              <a:off x="1908" y="3972"/>
              <a:ext cx="1171" cy="381"/>
            </a:xfrm>
            <a:prstGeom prst="round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>
                  <a:latin typeface="OPPOSans R" panose="00020600040101010101" charset="-122"/>
                  <a:ea typeface="OPPOSans R" panose="00020600040101010101" charset="-122"/>
                  <a:cs typeface="OPPO Sans" panose="00020600040101010101" pitchFamily="2" charset="-122"/>
                  <a:sym typeface="+mn-ea"/>
                </a:rPr>
                <a:t>erofs</a:t>
              </a:r>
            </a:p>
          </p:txBody>
        </p:sp>
        <p:sp>
          <p:nvSpPr>
            <p:cNvPr id="40" name="矩形: 圆角 73"/>
            <p:cNvSpPr/>
            <p:nvPr/>
          </p:nvSpPr>
          <p:spPr>
            <a:xfrm>
              <a:off x="1908" y="3499"/>
              <a:ext cx="1171" cy="381"/>
            </a:xfrm>
            <a:prstGeom prst="round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>
                  <a:latin typeface="OPPOSans R" panose="00020600040101010101" charset="-122"/>
                  <a:ea typeface="OPPOSans R" panose="00020600040101010101" charset="-122"/>
                  <a:cs typeface="OPPO Sans" panose="00020600040101010101" pitchFamily="2" charset="-122"/>
                  <a:sym typeface="+mn-ea"/>
                </a:rPr>
                <a:t>NTFS</a:t>
              </a:r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17729200" y="5285740"/>
            <a:ext cx="2141855" cy="935990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>
            <a:noAutofit/>
          </a:bodyPr>
          <a:lstStyle/>
          <a:p>
            <a:pPr lvl="0" algn="l"/>
            <a:endParaRPr lang="zh-CN" altLang="en-US" sz="1600">
              <a:latin typeface="OPPOSans R" panose="00020600040101010101" charset="-122"/>
              <a:ea typeface="OPPOSans R" panose="00020600040101010101" charset="-122"/>
              <a:sym typeface="+mn-ea"/>
            </a:endParaRPr>
          </a:p>
        </p:txBody>
      </p:sp>
      <p:sp>
        <p:nvSpPr>
          <p:cNvPr id="37" name="矩形: 圆角 73"/>
          <p:cNvSpPr/>
          <p:nvPr/>
        </p:nvSpPr>
        <p:spPr>
          <a:xfrm>
            <a:off x="17828895" y="5365115"/>
            <a:ext cx="914400" cy="24193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pstore</a:t>
            </a:r>
          </a:p>
        </p:txBody>
      </p:sp>
      <p:sp>
        <p:nvSpPr>
          <p:cNvPr id="41" name="矩形: 圆角 73"/>
          <p:cNvSpPr/>
          <p:nvPr/>
        </p:nvSpPr>
        <p:spPr>
          <a:xfrm>
            <a:off x="17828895" y="5665470"/>
            <a:ext cx="914400" cy="24193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procfs</a:t>
            </a:r>
          </a:p>
        </p:txBody>
      </p:sp>
      <p:sp>
        <p:nvSpPr>
          <p:cNvPr id="42" name="矩形: 圆角 73"/>
          <p:cNvSpPr/>
          <p:nvPr/>
        </p:nvSpPr>
        <p:spPr>
          <a:xfrm>
            <a:off x="18759805" y="5365115"/>
            <a:ext cx="914400" cy="24193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sys-fs</a:t>
            </a:r>
          </a:p>
        </p:txBody>
      </p:sp>
      <p:sp>
        <p:nvSpPr>
          <p:cNvPr id="47" name="矩形: 圆角 73"/>
          <p:cNvSpPr/>
          <p:nvPr/>
        </p:nvSpPr>
        <p:spPr>
          <a:xfrm>
            <a:off x="7275195" y="4421505"/>
            <a:ext cx="967105" cy="50927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U</a:t>
            </a:r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盘</a:t>
            </a:r>
          </a:p>
          <a:p>
            <a:pPr lvl="0" algn="ctr"/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驱动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5560675" y="3890010"/>
            <a:ext cx="914400" cy="203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+mn-cs"/>
              </a:rPr>
              <a:t>虚拟文件系统层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5558135" y="4907280"/>
            <a:ext cx="914400" cy="203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+mn-cs"/>
              </a:rPr>
              <a:t>逻辑文件系统层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73945" y="4344035"/>
            <a:ext cx="914400" cy="203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+mn-cs"/>
              </a:rPr>
              <a:t>通用块层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980295" y="5311775"/>
            <a:ext cx="914400" cy="203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+mn-cs"/>
              </a:rPr>
              <a:t>I/0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+mn-cs"/>
              </a:rPr>
              <a:t>调度层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906520" y="4072890"/>
            <a:ext cx="1187450" cy="203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+mn-cs"/>
              </a:rPr>
              <a:t>器件驱动层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4246245" y="6653530"/>
            <a:ext cx="145751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0782570" y="6653778"/>
            <a:ext cx="1143000" cy="43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IO Stack</a:t>
            </a:r>
          </a:p>
        </p:txBody>
      </p:sp>
      <p:sp>
        <p:nvSpPr>
          <p:cNvPr id="6" name="矩形: 圆角 73"/>
          <p:cNvSpPr/>
          <p:nvPr/>
        </p:nvSpPr>
        <p:spPr>
          <a:xfrm>
            <a:off x="6188710" y="4436745"/>
            <a:ext cx="967105" cy="50927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T</a:t>
            </a:r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卡</a:t>
            </a:r>
          </a:p>
          <a:p>
            <a:pPr lvl="0" algn="ctr"/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驱动</a:t>
            </a:r>
          </a:p>
        </p:txBody>
      </p:sp>
      <p:sp>
        <p:nvSpPr>
          <p:cNvPr id="7" name="矩形: 圆角 73"/>
          <p:cNvSpPr/>
          <p:nvPr/>
        </p:nvSpPr>
        <p:spPr>
          <a:xfrm>
            <a:off x="5073650" y="4421505"/>
            <a:ext cx="967105" cy="50927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 dirty="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EMMC</a:t>
            </a:r>
          </a:p>
          <a:p>
            <a:pPr lvl="0" algn="ctr"/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驱动</a:t>
            </a:r>
          </a:p>
        </p:txBody>
      </p:sp>
      <p:sp>
        <p:nvSpPr>
          <p:cNvPr id="8" name="矩形: 圆角 73"/>
          <p:cNvSpPr/>
          <p:nvPr/>
        </p:nvSpPr>
        <p:spPr>
          <a:xfrm>
            <a:off x="3987165" y="4436745"/>
            <a:ext cx="967105" cy="50927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UFS</a:t>
            </a:r>
          </a:p>
          <a:p>
            <a:pPr lvl="0" algn="ctr"/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驱动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782060" y="5285740"/>
            <a:ext cx="4875530" cy="1028700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>
            <a:noAutofit/>
          </a:bodyPr>
          <a:lstStyle/>
          <a:p>
            <a:pPr lvl="0" algn="l"/>
            <a:endParaRPr lang="zh-CN" altLang="en-US" sz="1600">
              <a:latin typeface="OPPOSans R" panose="00020600040101010101" charset="-122"/>
              <a:ea typeface="OPPOSans R" panose="00020600040101010101" charset="-122"/>
              <a:sym typeface="+mn-ea"/>
            </a:endParaRPr>
          </a:p>
        </p:txBody>
      </p:sp>
      <p:sp>
        <p:nvSpPr>
          <p:cNvPr id="12" name="矩形: 圆角 73"/>
          <p:cNvSpPr/>
          <p:nvPr/>
        </p:nvSpPr>
        <p:spPr>
          <a:xfrm>
            <a:off x="7275195" y="5662930"/>
            <a:ext cx="967105" cy="50927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U</a:t>
            </a:r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盘</a:t>
            </a:r>
          </a:p>
          <a:p>
            <a:pPr lvl="0" algn="ctr"/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驱动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906520" y="5314315"/>
            <a:ext cx="1187450" cy="203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+mn-cs"/>
              </a:rPr>
              <a:t>器件</a:t>
            </a:r>
          </a:p>
        </p:txBody>
      </p:sp>
      <p:sp>
        <p:nvSpPr>
          <p:cNvPr id="15" name="矩形: 圆角 73"/>
          <p:cNvSpPr/>
          <p:nvPr/>
        </p:nvSpPr>
        <p:spPr>
          <a:xfrm>
            <a:off x="6188710" y="5678170"/>
            <a:ext cx="967105" cy="50927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T</a:t>
            </a:r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卡</a:t>
            </a:r>
          </a:p>
          <a:p>
            <a:pPr lvl="0" algn="ctr"/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驱动</a:t>
            </a:r>
          </a:p>
        </p:txBody>
      </p:sp>
      <p:sp>
        <p:nvSpPr>
          <p:cNvPr id="16" name="矩形: 圆角 73"/>
          <p:cNvSpPr/>
          <p:nvPr/>
        </p:nvSpPr>
        <p:spPr>
          <a:xfrm>
            <a:off x="5073650" y="5662930"/>
            <a:ext cx="967105" cy="50927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EMMC</a:t>
            </a:r>
          </a:p>
          <a:p>
            <a:pPr lvl="0" algn="ctr"/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驱动</a:t>
            </a:r>
          </a:p>
        </p:txBody>
      </p:sp>
      <p:sp>
        <p:nvSpPr>
          <p:cNvPr id="17" name="矩形: 圆角 73"/>
          <p:cNvSpPr/>
          <p:nvPr/>
        </p:nvSpPr>
        <p:spPr>
          <a:xfrm>
            <a:off x="3987165" y="5678170"/>
            <a:ext cx="967105" cy="50927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UFS</a:t>
            </a:r>
          </a:p>
          <a:p>
            <a:pPr lvl="0" algn="ctr"/>
            <a:r>
              <a:rPr lang="zh-CN" altLang="en-US" sz="1600">
                <a:latin typeface="OPPOSans R" panose="00020600040101010101" charset="-122"/>
                <a:ea typeface="OPPOSans R" panose="00020600040101010101" charset="-122"/>
                <a:cs typeface="OPPO Sans" panose="00020600040101010101" pitchFamily="2" charset="-122"/>
                <a:sym typeface="+mn-ea"/>
              </a:rPr>
              <a:t>驱动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852660" y="1956435"/>
            <a:ext cx="3867150" cy="13506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问题2：IO资源分配不合理导致IO响应慢</a:t>
            </a:r>
          </a:p>
          <a:p>
            <a:pPr lvl="0"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a.前后台IO资源分配</a:t>
            </a:r>
          </a:p>
          <a:p>
            <a:pPr lvl="0"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b.Ux 线程IO资源分配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5737205" y="1972945"/>
            <a:ext cx="3881120" cy="10458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问题</a:t>
            </a:r>
            <a:r>
              <a:rPr lang="en-US" altLang="zh-CN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3</a:t>
            </a:r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：碎片化导致IO响应慢</a:t>
            </a:r>
          </a:p>
          <a:p>
            <a:pPr lvl="0" algn="l"/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a.文件碎片化</a:t>
            </a:r>
          </a:p>
          <a:p>
            <a:pPr lvl="0" algn="l"/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b.空间碎片化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906520" y="2261235"/>
            <a:ext cx="4168775" cy="10458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问题</a:t>
            </a:r>
            <a:r>
              <a:rPr lang="en-US" altLang="zh-CN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</a:t>
            </a:r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.器件末端性能导致IO响应慢</a:t>
            </a:r>
          </a:p>
          <a:p>
            <a:pPr lvl="0" algn="l"/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a 预留空间有限，GC搬移数据量大</a:t>
            </a:r>
          </a:p>
          <a:p>
            <a:pPr lvl="0" algn="l"/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b 剩余空间低，GC频繁</a:t>
            </a:r>
          </a:p>
        </p:txBody>
      </p:sp>
      <p:sp>
        <p:nvSpPr>
          <p:cNvPr id="32" name="上箭头 31"/>
          <p:cNvSpPr/>
          <p:nvPr/>
        </p:nvSpPr>
        <p:spPr>
          <a:xfrm>
            <a:off x="5717540" y="3383280"/>
            <a:ext cx="323215" cy="539750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33" name="上箭头 32"/>
          <p:cNvSpPr/>
          <p:nvPr/>
        </p:nvSpPr>
        <p:spPr>
          <a:xfrm>
            <a:off x="11497310" y="3504565"/>
            <a:ext cx="323215" cy="539750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34" name="上箭头 33"/>
          <p:cNvSpPr/>
          <p:nvPr/>
        </p:nvSpPr>
        <p:spPr>
          <a:xfrm>
            <a:off x="17662525" y="3152140"/>
            <a:ext cx="323215" cy="539750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9383395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结论：标准</a:t>
            </a:r>
            <a:r>
              <a:rPr lang="en-US" altLang="zh-CN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Linux</a:t>
            </a:r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在用户体验方面表现不佳</a:t>
            </a:r>
            <a:endParaRPr lang="zh-CN" altLang="en-US" sz="32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3284220" y="2204720"/>
          <a:ext cx="17426305" cy="3870325"/>
        </p:xfrm>
        <a:graphic>
          <a:graphicData uri="http://schemas.openxmlformats.org/drawingml/2006/table">
            <a:tbl>
              <a:tblPr firstRow="1" bandRow="1">
                <a:tableStyleId>{40FF6958-0FA6-4729-9D4D-AD4AC3A9E9FB}</a:tableStyleId>
              </a:tblPr>
              <a:tblGrid>
                <a:gridCol w="1997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4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4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2000" b="1" dirty="0">
                        <a:latin typeface="OPPO Sans" panose="00020600040101010101" pitchFamily="2" charset="-122"/>
                        <a:ea typeface="OPPO Sans" panose="0002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标准</a:t>
                      </a:r>
                      <a:r>
                        <a:rPr lang="en-US" altLang="zh-CN" sz="2000" b="1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Linux</a:t>
                      </a:r>
                      <a:r>
                        <a:rPr lang="zh-CN" altLang="en-US" sz="2000" b="1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内核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基于用户体验的</a:t>
                      </a:r>
                      <a:r>
                        <a:rPr lang="en-US" altLang="zh-CN" sz="2000" b="1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ColorOS</a:t>
                      </a:r>
                      <a:r>
                        <a:rPr lang="zh-CN" altLang="en-US" sz="2000" b="1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内核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CPU</a:t>
                      </a:r>
                      <a:r>
                        <a:rPr lang="zh-CN" altLang="en-US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调度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  <a:cs typeface="OPPO Sans" panose="00020600040101010101" pitchFamily="2" charset="-122"/>
                        </a:rPr>
                        <a:t>采用加权公平队列调度方案，更关注公平性和吞吐量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多队列设计，确保</a:t>
                      </a:r>
                      <a:r>
                        <a:rPr lang="en-US" altLang="zh-CN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Ux</a:t>
                      </a:r>
                      <a:r>
                        <a:rPr lang="zh-CN" altLang="en-US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线程响应的前提下，兼顾吞吐量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8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CPU</a:t>
                      </a:r>
                      <a:r>
                        <a:rPr lang="zh-CN" altLang="en-US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调频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PELT</a:t>
                      </a:r>
                      <a:r>
                        <a:rPr lang="zh-CN" altLang="en-US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算法跟踪</a:t>
                      </a:r>
                      <a:r>
                        <a:rPr lang="en-US" altLang="zh-CN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CPU</a:t>
                      </a:r>
                      <a:r>
                        <a:rPr lang="zh-CN" altLang="en-US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负载，突发负载下无法及时提频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分组跟踪用户体验相关线程的负载，抑制后台分组拉频效应，用最低的算力完成当前计算任务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>
                          <a:latin typeface="OPPO Sans" panose="00020600040101010101" pitchFamily="2" charset="-122"/>
                          <a:ea typeface="OPPO Sans" panose="00020600040101010101" pitchFamily="2" charset="-122"/>
                          <a:cs typeface="OPPO Sans" panose="00020600040101010101" pitchFamily="2" charset="-122"/>
                        </a:rPr>
                        <a:t>内存管理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公平使用内存，重载场景对RAM资源无序争抢导致用户流畅性体验下降，多后台重载场景用户体验差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通过深度内存压缩充分挖掘内存资源。打破Linux公平使用内存的策略，基于用户体验来管理RAM资源，更精准更智能的内存资源分配调度，提升用户体验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>
                          <a:latin typeface="OPPO Sans" panose="00020600040101010101" pitchFamily="2" charset="-122"/>
                          <a:ea typeface="OPPO Sans" panose="00020600040101010101" pitchFamily="2" charset="-122"/>
                          <a:cs typeface="OPPO Sans" panose="00020600040101010101" pitchFamily="2" charset="-122"/>
                        </a:rPr>
                        <a:t>IO</a:t>
                      </a:r>
                      <a:r>
                        <a:rPr lang="zh-CN" altLang="en-US" sz="2000">
                          <a:latin typeface="OPPO Sans" panose="00020600040101010101" pitchFamily="2" charset="-122"/>
                          <a:ea typeface="OPPO Sans" panose="00020600040101010101" pitchFamily="2" charset="-122"/>
                          <a:cs typeface="OPPO Sans" panose="00020600040101010101" pitchFamily="2" charset="-122"/>
                        </a:rPr>
                        <a:t>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重载场景IO资源无序争抢，久用低存储碎片化下性能表现不佳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基于用户体验，优先处理用户体验相关IO请求。通过</a:t>
                      </a:r>
                      <a:r>
                        <a:rPr lang="zh-CN" altLang="en-US" sz="2000" kern="1200" dirty="0">
                          <a:latin typeface="OPPO Sans" panose="00020600040101010101" pitchFamily="2" charset="-122"/>
                          <a:ea typeface="OPPO Sans" panose="00020600040101010101" pitchFamily="2" charset="-122"/>
                          <a:cs typeface="+mn-cs"/>
                        </a:rPr>
                        <a:t>空间节省技术</a:t>
                      </a:r>
                      <a:r>
                        <a:rPr lang="zh-CN" altLang="en-US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、</a:t>
                      </a:r>
                      <a:r>
                        <a:rPr lang="zh-CN" altLang="en-US" sz="2000" kern="1200" dirty="0">
                          <a:latin typeface="OPPO Sans" panose="00020600040101010101" pitchFamily="2" charset="-122"/>
                          <a:ea typeface="OPPO Sans" panose="00020600040101010101" pitchFamily="2" charset="-122"/>
                          <a:cs typeface="+mn-cs"/>
                        </a:rPr>
                        <a:t>抗碎片优化等技术改善Android手机越用越慢痛点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>
                          <a:latin typeface="OPPO Sans" panose="00020600040101010101" pitchFamily="2" charset="-122"/>
                          <a:ea typeface="OPPO Sans" panose="00020600040101010101" pitchFamily="2" charset="-122"/>
                          <a:cs typeface="OPPO Sans" panose="00020600040101010101" pitchFamily="2" charset="-122"/>
                        </a:rPr>
                        <a:t>并发控制（锁）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按照</a:t>
                      </a:r>
                      <a:r>
                        <a:rPr lang="en-US" altLang="zh-CN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FIFO</a:t>
                      </a:r>
                      <a:r>
                        <a:rPr lang="zh-CN" altLang="en-US" sz="200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的顺序进入临界区，确保公平性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确保</a:t>
                      </a:r>
                      <a:r>
                        <a:rPr lang="en-US" altLang="zh-CN" sz="2000" dirty="0" err="1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Ux</a:t>
                      </a:r>
                      <a:r>
                        <a:rPr lang="zh-CN" altLang="en-US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线程的等锁时延，兼顾系统的尾时延，通过</a:t>
                      </a:r>
                      <a:r>
                        <a:rPr lang="en-US" altLang="zh-CN" sz="2000" dirty="0" err="1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Ux</a:t>
                      </a:r>
                      <a:r>
                        <a:rPr lang="zh-CN" altLang="en-US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传递机制解决</a:t>
                      </a:r>
                      <a:r>
                        <a:rPr lang="en-US" altLang="zh-CN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CFS</a:t>
                      </a:r>
                      <a:r>
                        <a:rPr lang="zh-CN" altLang="en-US" sz="2000" dirty="0">
                          <a:latin typeface="OPPO Sans" panose="00020600040101010101" pitchFamily="2" charset="-122"/>
                          <a:ea typeface="OPPO Sans" panose="00020600040101010101" pitchFamily="2" charset="-122"/>
                        </a:rPr>
                        <a:t>任务的优先级反转问题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8882666" y="2674590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 dirty="0">
              <a:solidFill>
                <a:srgbClr val="3D485D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8739904" y="2540951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 dirty="0">
              <a:solidFill>
                <a:srgbClr val="3D485D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98387" y="3782284"/>
            <a:ext cx="6340197" cy="964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sz="5670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ColorOS</a:t>
            </a:r>
            <a:r>
              <a:rPr lang="zh-CN" altLang="en-US" sz="5670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内核优化</a:t>
            </a:r>
            <a:endParaRPr lang="zh-CN" altLang="en-US" sz="5670" b="1" spc="600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 Sans" panose="00020600040101010101" pitchFamily="18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094769" y="3690117"/>
            <a:ext cx="3123810" cy="1188571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1094597" y="3011578"/>
            <a:ext cx="2902858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80" i="1" dirty="0">
                <a:solidFill>
                  <a:srgbClr val="C705FB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Part Two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6000" y="46000"/>
            <a:ext cx="1409333" cy="676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36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OPPO Sans" panose="00020600040101010101" pitchFamily="18" charset="-122"/>
                <a:ea typeface="OPPO Sans" panose="00020600040101010101" pitchFamily="18" charset="-122"/>
              </a:rPr>
              <a:t>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7118985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CPU</a:t>
            </a:r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调度的优化历程</a:t>
            </a:r>
            <a:endParaRPr lang="zh-CN" altLang="en-US" sz="32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5960110" y="1511935"/>
            <a:ext cx="13398500" cy="0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椭圆 7"/>
          <p:cNvSpPr/>
          <p:nvPr/>
        </p:nvSpPr>
        <p:spPr>
          <a:xfrm>
            <a:off x="6398596" y="1455946"/>
            <a:ext cx="242778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111406" y="1446758"/>
            <a:ext cx="242778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725156" y="1451440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591173" y="1448085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7019840" y="1456680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52283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12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987270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13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57362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14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11746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 dirty="0" err="1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</a:t>
            </a:r>
            <a:r>
              <a:rPr lang="en-US" altLang="zh-CN" sz="2000" b="1" kern="5000" spc="67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 6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35570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7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39130" y="1050290"/>
            <a:ext cx="141033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2019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4760" y="1050290"/>
            <a:ext cx="134302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2020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494770" y="1050290"/>
            <a:ext cx="137096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2021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351000" y="1050290"/>
            <a:ext cx="137731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2022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784320" y="1050290"/>
            <a:ext cx="176847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2023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8570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11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8" name="星形: 五角 4"/>
          <p:cNvSpPr>
            <a:spLocks noChangeAspect="1"/>
          </p:cNvSpPr>
          <p:nvPr/>
        </p:nvSpPr>
        <p:spPr>
          <a:xfrm>
            <a:off x="5108575" y="2796540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73700" y="2640965"/>
            <a:ext cx="4321810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</a:rPr>
              <a:t>提出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</a:rPr>
              <a:t>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</a:rPr>
              <a:t>线程的概念，启动内核调度器优化</a:t>
            </a:r>
          </a:p>
        </p:txBody>
      </p:sp>
      <p:sp>
        <p:nvSpPr>
          <p:cNvPr id="30" name="星形: 五角 4"/>
          <p:cNvSpPr>
            <a:spLocks noChangeAspect="1"/>
          </p:cNvSpPr>
          <p:nvPr/>
        </p:nvSpPr>
        <p:spPr>
          <a:xfrm>
            <a:off x="12880340" y="2796540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245465" y="2640965"/>
            <a:ext cx="3402965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>
                <a:solidFill>
                  <a:srgbClr val="FF0000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2" charset="-122"/>
                <a:sym typeface="+mn-ea"/>
              </a:rPr>
              <a:t>提出</a:t>
            </a:r>
            <a:r>
              <a:rPr lang="en-US" altLang="zh-CN" sz="1600">
                <a:solidFill>
                  <a:srgbClr val="FF0000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2" charset="-122"/>
                <a:sym typeface="+mn-ea"/>
              </a:rPr>
              <a:t>User Aware Design</a:t>
            </a:r>
            <a:r>
              <a:rPr lang="zh-CN" altLang="en-US" sz="1600">
                <a:solidFill>
                  <a:srgbClr val="FF0000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2" charset="-122"/>
                <a:sym typeface="+mn-ea"/>
              </a:rPr>
              <a:t>概念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205095" y="5372100"/>
            <a:ext cx="18478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降低前台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APP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的调度延迟，解决了由于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CPU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资源分配而产生的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UI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流畅性问题</a:t>
            </a:r>
          </a:p>
        </p:txBody>
      </p:sp>
      <p:sp>
        <p:nvSpPr>
          <p:cNvPr id="33" name="矩形 32"/>
          <p:cNvSpPr/>
          <p:nvPr/>
        </p:nvSpPr>
        <p:spPr>
          <a:xfrm>
            <a:off x="5205730" y="3401060"/>
            <a:ext cx="18472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区分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和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non-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线程，并在调度延迟和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CPU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资源分配两个方面对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线程进行倾斜</a:t>
            </a:r>
          </a:p>
        </p:txBody>
      </p:sp>
      <p:sp>
        <p:nvSpPr>
          <p:cNvPr id="34" name="矩形: 圆角 42"/>
          <p:cNvSpPr/>
          <p:nvPr/>
        </p:nvSpPr>
        <p:spPr>
          <a:xfrm>
            <a:off x="4391025" y="364871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36" name="矩形: 圆角 42"/>
          <p:cNvSpPr/>
          <p:nvPr/>
        </p:nvSpPr>
        <p:spPr>
          <a:xfrm>
            <a:off x="4391025" y="581469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37" name="矩形 36"/>
          <p:cNvSpPr/>
          <p:nvPr/>
        </p:nvSpPr>
        <p:spPr>
          <a:xfrm>
            <a:off x="8369935" y="5372100"/>
            <a:ext cx="18478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识别整个渲染管线上的线程，进一步提升用户的流畅性体验</a:t>
            </a:r>
          </a:p>
        </p:txBody>
      </p:sp>
      <p:sp>
        <p:nvSpPr>
          <p:cNvPr id="38" name="矩形 37"/>
          <p:cNvSpPr/>
          <p:nvPr/>
        </p:nvSpPr>
        <p:spPr>
          <a:xfrm>
            <a:off x="8370570" y="3401060"/>
            <a:ext cx="18472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通过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IPC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、内核锁、用户空间锁等关系进一步拓展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线程的识别范围</a:t>
            </a:r>
          </a:p>
        </p:txBody>
      </p:sp>
      <p:sp>
        <p:nvSpPr>
          <p:cNvPr id="39" name="矩形: 圆角 42"/>
          <p:cNvSpPr/>
          <p:nvPr/>
        </p:nvSpPr>
        <p:spPr>
          <a:xfrm>
            <a:off x="7555865" y="364871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42" name="矩形: 圆角 42"/>
          <p:cNvSpPr/>
          <p:nvPr/>
        </p:nvSpPr>
        <p:spPr>
          <a:xfrm>
            <a:off x="7555865" y="581469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45" name="矩形 44"/>
          <p:cNvSpPr/>
          <p:nvPr/>
        </p:nvSpPr>
        <p:spPr>
          <a:xfrm>
            <a:off x="11675745" y="5372100"/>
            <a:ext cx="18478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解决复杂场景下由于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线程争抢资源导致的流畅性问题</a:t>
            </a:r>
          </a:p>
        </p:txBody>
      </p:sp>
      <p:sp>
        <p:nvSpPr>
          <p:cNvPr id="58" name="矩形 57"/>
          <p:cNvSpPr/>
          <p:nvPr/>
        </p:nvSpPr>
        <p:spPr>
          <a:xfrm>
            <a:off x="11676380" y="3401060"/>
            <a:ext cx="18472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对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线程进一步分级，解决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线程之间的资源冲突问题</a:t>
            </a:r>
          </a:p>
        </p:txBody>
      </p:sp>
      <p:sp>
        <p:nvSpPr>
          <p:cNvPr id="59" name="矩形: 圆角 42"/>
          <p:cNvSpPr/>
          <p:nvPr/>
        </p:nvSpPr>
        <p:spPr>
          <a:xfrm>
            <a:off x="10861675" y="364871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60" name="矩形: 圆角 42"/>
          <p:cNvSpPr/>
          <p:nvPr/>
        </p:nvSpPr>
        <p:spPr>
          <a:xfrm>
            <a:off x="10861675" y="581469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61" name="矩形 60"/>
          <p:cNvSpPr/>
          <p:nvPr/>
        </p:nvSpPr>
        <p:spPr>
          <a:xfrm>
            <a:off x="14986635" y="5372100"/>
            <a:ext cx="18478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除了优化用户操作界面的流畅度，还解决了重载场景下的音频流畅性问题。</a:t>
            </a:r>
          </a:p>
        </p:txBody>
      </p:sp>
      <p:sp>
        <p:nvSpPr>
          <p:cNvPr id="64" name="矩形 63"/>
          <p:cNvSpPr/>
          <p:nvPr/>
        </p:nvSpPr>
        <p:spPr>
          <a:xfrm>
            <a:off x="14987270" y="3401060"/>
            <a:ext cx="18472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通过分级均衡（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rt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top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service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background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）等进一步优化异构场景中的资源分配</a:t>
            </a:r>
          </a:p>
        </p:txBody>
      </p:sp>
      <p:sp>
        <p:nvSpPr>
          <p:cNvPr id="65" name="矩形: 圆角 42"/>
          <p:cNvSpPr/>
          <p:nvPr/>
        </p:nvSpPr>
        <p:spPr>
          <a:xfrm>
            <a:off x="14172565" y="364871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66" name="矩形: 圆角 42"/>
          <p:cNvSpPr/>
          <p:nvPr/>
        </p:nvSpPr>
        <p:spPr>
          <a:xfrm>
            <a:off x="14172565" y="581469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67" name="矩形 66"/>
          <p:cNvSpPr/>
          <p:nvPr/>
        </p:nvSpPr>
        <p:spPr>
          <a:xfrm>
            <a:off x="18178780" y="5372100"/>
            <a:ext cx="18478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解决复杂场景下的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CPU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的性能和功耗的平衡问题</a:t>
            </a:r>
          </a:p>
        </p:txBody>
      </p:sp>
      <p:sp>
        <p:nvSpPr>
          <p:cNvPr id="68" name="矩形 67"/>
          <p:cNvSpPr/>
          <p:nvPr/>
        </p:nvSpPr>
        <p:spPr>
          <a:xfrm>
            <a:off x="18179415" y="3401060"/>
            <a:ext cx="18472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完成基于用户体验的资源控制中心（</a:t>
            </a:r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UAH</a:t>
            </a:r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），为不同的应用场景适配不同的调度策略</a:t>
            </a:r>
            <a:endParaRPr lang="zh-CN" altLang="en-US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</p:txBody>
      </p:sp>
      <p:sp>
        <p:nvSpPr>
          <p:cNvPr id="69" name="矩形: 圆角 42"/>
          <p:cNvSpPr/>
          <p:nvPr/>
        </p:nvSpPr>
        <p:spPr>
          <a:xfrm>
            <a:off x="17364710" y="364871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70" name="矩形: 圆角 42"/>
          <p:cNvSpPr/>
          <p:nvPr/>
        </p:nvSpPr>
        <p:spPr>
          <a:xfrm>
            <a:off x="17364710" y="581469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7118985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CPU</a:t>
            </a:r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调频的优化历程</a:t>
            </a:r>
            <a:endParaRPr lang="zh-CN" altLang="en-US" sz="32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5960110" y="1511935"/>
            <a:ext cx="13398500" cy="0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椭圆 7"/>
          <p:cNvSpPr/>
          <p:nvPr/>
        </p:nvSpPr>
        <p:spPr>
          <a:xfrm>
            <a:off x="6398596" y="1455946"/>
            <a:ext cx="242778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111406" y="1446758"/>
            <a:ext cx="242778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725156" y="1451440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591173" y="1448085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7019840" y="1456680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52283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12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987270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13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57362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14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11746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6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35570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7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39130" y="1050290"/>
            <a:ext cx="141033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2019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4760" y="1050290"/>
            <a:ext cx="134302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2020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494770" y="1050290"/>
            <a:ext cx="137096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2021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351000" y="1050290"/>
            <a:ext cx="137731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2022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784320" y="1050290"/>
            <a:ext cx="176847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2023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8570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11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8" name="星形: 五角 4"/>
          <p:cNvSpPr>
            <a:spLocks noChangeAspect="1"/>
          </p:cNvSpPr>
          <p:nvPr/>
        </p:nvSpPr>
        <p:spPr>
          <a:xfrm>
            <a:off x="5108575" y="2796540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73700" y="2640965"/>
            <a:ext cx="4321810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在</a:t>
            </a:r>
            <a:r>
              <a:rPr lang="en-US" altLang="zh-CN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CPU</a:t>
            </a: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调频中引入</a:t>
            </a:r>
            <a:r>
              <a:rPr lang="en-US" altLang="zh-CN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Ux</a:t>
            </a: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，开启</a:t>
            </a:r>
            <a:r>
              <a:rPr lang="en-US" altLang="zh-CN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CPU</a:t>
            </a: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调频的优化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0" name="星形: 五角 4"/>
          <p:cNvSpPr>
            <a:spLocks noChangeAspect="1"/>
          </p:cNvSpPr>
          <p:nvPr/>
        </p:nvSpPr>
        <p:spPr>
          <a:xfrm>
            <a:off x="12880340" y="2813050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245465" y="2640965"/>
            <a:ext cx="3402965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cs typeface="OPPO Sans" panose="00020600040101010101" pitchFamily="2" charset="-122"/>
                <a:sym typeface="+mn-ea"/>
              </a:rPr>
              <a:t>提出算力模型，关注</a:t>
            </a:r>
            <a:r>
              <a:rPr lang="en-US" altLang="zh-CN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cs typeface="OPPO Sans" panose="00020600040101010101" pitchFamily="2" charset="-122"/>
                <a:sym typeface="+mn-ea"/>
              </a:rPr>
              <a:t>CPU</a:t>
            </a: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cs typeface="OPPO Sans" panose="00020600040101010101" pitchFamily="2" charset="-122"/>
                <a:sym typeface="+mn-ea"/>
              </a:rPr>
              <a:t>能效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205095" y="5372100"/>
            <a:ext cx="18478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改善由于提频不及时导致的卡顿问题</a:t>
            </a:r>
          </a:p>
        </p:txBody>
      </p:sp>
      <p:sp>
        <p:nvSpPr>
          <p:cNvPr id="33" name="矩形 32"/>
          <p:cNvSpPr/>
          <p:nvPr/>
        </p:nvSpPr>
        <p:spPr>
          <a:xfrm>
            <a:off x="5205730" y="3401060"/>
            <a:ext cx="18472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对系统中的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任务设计新的负载跟踪算法，并基于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任务负载进行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CPU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调频</a:t>
            </a:r>
          </a:p>
        </p:txBody>
      </p:sp>
      <p:sp>
        <p:nvSpPr>
          <p:cNvPr id="34" name="矩形: 圆角 42"/>
          <p:cNvSpPr/>
          <p:nvPr/>
        </p:nvSpPr>
        <p:spPr>
          <a:xfrm>
            <a:off x="4391025" y="364871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36" name="矩形: 圆角 42"/>
          <p:cNvSpPr/>
          <p:nvPr/>
        </p:nvSpPr>
        <p:spPr>
          <a:xfrm>
            <a:off x="4391025" y="581469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37" name="矩形 36"/>
          <p:cNvSpPr/>
          <p:nvPr/>
        </p:nvSpPr>
        <p:spPr>
          <a:xfrm>
            <a:off x="8369935" y="5372100"/>
            <a:ext cx="18478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抑制激进的提频策略，用最合适的算力来完成绘帧，优化了功耗。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370570" y="3401060"/>
            <a:ext cx="18472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提出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frame group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概念，汇聚参与绘制、渲染的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线程负载，根据帧组负载来驱动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CPU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调频</a:t>
            </a:r>
          </a:p>
        </p:txBody>
      </p:sp>
      <p:sp>
        <p:nvSpPr>
          <p:cNvPr id="39" name="矩形: 圆角 42"/>
          <p:cNvSpPr/>
          <p:nvPr/>
        </p:nvSpPr>
        <p:spPr>
          <a:xfrm>
            <a:off x="7555865" y="364871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42" name="矩形: 圆角 42"/>
          <p:cNvSpPr/>
          <p:nvPr/>
        </p:nvSpPr>
        <p:spPr>
          <a:xfrm>
            <a:off x="7555865" y="581469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45" name="矩形 44"/>
          <p:cNvSpPr/>
          <p:nvPr/>
        </p:nvSpPr>
        <p:spPr>
          <a:xfrm>
            <a:off x="11675745" y="5570220"/>
            <a:ext cx="18478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用最适合的算力来完成指定的功能，进一步优化了功耗。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1428730" y="3147695"/>
            <a:ext cx="2094230" cy="22244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进一步强化分组调频的概念，引入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game group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audio group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composite group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等，综合各个分组负载进行调频</a:t>
            </a:r>
          </a:p>
        </p:txBody>
      </p:sp>
      <p:sp>
        <p:nvSpPr>
          <p:cNvPr id="59" name="矩形: 圆角 42"/>
          <p:cNvSpPr/>
          <p:nvPr/>
        </p:nvSpPr>
        <p:spPr>
          <a:xfrm>
            <a:off x="10614025" y="364871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60" name="矩形: 圆角 42"/>
          <p:cNvSpPr/>
          <p:nvPr/>
        </p:nvSpPr>
        <p:spPr>
          <a:xfrm>
            <a:off x="10861675" y="581469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61" name="矩形 60"/>
          <p:cNvSpPr/>
          <p:nvPr/>
        </p:nvSpPr>
        <p:spPr>
          <a:xfrm>
            <a:off x="14986635" y="5570855"/>
            <a:ext cx="2033270" cy="11944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解决复杂场景中的性能和功耗的平衡问题</a:t>
            </a:r>
          </a:p>
        </p:txBody>
      </p:sp>
      <p:sp>
        <p:nvSpPr>
          <p:cNvPr id="64" name="矩形 63"/>
          <p:cNvSpPr/>
          <p:nvPr/>
        </p:nvSpPr>
        <p:spPr>
          <a:xfrm>
            <a:off x="14987270" y="3401060"/>
            <a:ext cx="2032000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完成基于用户体验调频的</a:t>
            </a:r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UAG</a:t>
            </a:r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方案，综合底层硬件、应用场景、计算任务属性等进行</a:t>
            </a:r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CPU</a:t>
            </a:r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频率调整</a:t>
            </a:r>
            <a:endParaRPr lang="zh-CN" altLang="en-US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</p:txBody>
      </p:sp>
      <p:sp>
        <p:nvSpPr>
          <p:cNvPr id="65" name="矩形: 圆角 42"/>
          <p:cNvSpPr/>
          <p:nvPr/>
        </p:nvSpPr>
        <p:spPr>
          <a:xfrm>
            <a:off x="14172565" y="364871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66" name="矩形: 圆角 42"/>
          <p:cNvSpPr/>
          <p:nvPr/>
        </p:nvSpPr>
        <p:spPr>
          <a:xfrm>
            <a:off x="14172565" y="581469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67" name="矩形 66"/>
          <p:cNvSpPr/>
          <p:nvPr/>
        </p:nvSpPr>
        <p:spPr>
          <a:xfrm>
            <a:off x="18178780" y="5569585"/>
            <a:ext cx="1847850" cy="11957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TW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系统性考虑平台功耗</a:t>
            </a:r>
            <a:r>
              <a:rPr lang="en-US" altLang="zh-TW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,</a:t>
            </a:r>
            <a:r>
              <a:rPr lang="zh-TW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 跨模块调优以加强能效</a:t>
            </a:r>
            <a:endParaRPr lang="zh-CN" altLang="en-US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8179415" y="3401060"/>
            <a:ext cx="18472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根据</a:t>
            </a:r>
            <a:r>
              <a:rPr lang="en-US" altLang="zh-TW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CPU</a:t>
            </a:r>
            <a:r>
              <a:rPr lang="zh-TW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运算需求调控系统</a:t>
            </a:r>
            <a:r>
              <a:rPr lang="en-US" altLang="zh-TW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L3</a:t>
            </a:r>
            <a:r>
              <a:rPr lang="zh-TW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 </a:t>
            </a:r>
            <a:r>
              <a:rPr lang="en-US" altLang="zh-TW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cache,</a:t>
            </a:r>
            <a:r>
              <a:rPr lang="zh-TW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 </a:t>
            </a:r>
            <a:r>
              <a:rPr lang="en-US" altLang="zh-TW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SLC</a:t>
            </a:r>
            <a:r>
              <a:rPr lang="zh-TW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再到</a:t>
            </a:r>
            <a:r>
              <a:rPr lang="en-US" altLang="zh-TW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DDR</a:t>
            </a:r>
            <a:r>
              <a:rPr lang="zh-TW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链路之算力</a:t>
            </a:r>
            <a:r>
              <a:rPr lang="en-US" altLang="zh-TW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, </a:t>
            </a:r>
            <a:r>
              <a:rPr lang="zh-TW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实现系统级能效调控</a:t>
            </a:r>
            <a:endParaRPr lang="zh-CN" altLang="en-US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</p:txBody>
      </p:sp>
      <p:sp>
        <p:nvSpPr>
          <p:cNvPr id="69" name="矩形: 圆角 42"/>
          <p:cNvSpPr/>
          <p:nvPr/>
        </p:nvSpPr>
        <p:spPr>
          <a:xfrm>
            <a:off x="17364710" y="364871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70" name="矩形: 圆角 42"/>
          <p:cNvSpPr/>
          <p:nvPr/>
        </p:nvSpPr>
        <p:spPr>
          <a:xfrm>
            <a:off x="17364710" y="581469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7118985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IO</a:t>
            </a:r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和</a:t>
            </a:r>
            <a:r>
              <a:rPr lang="en-US" altLang="zh-CN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FS</a:t>
            </a:r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的优化历程</a:t>
            </a:r>
            <a:endParaRPr lang="zh-CN" altLang="en-US" sz="32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5960110" y="1511935"/>
            <a:ext cx="13398500" cy="0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椭圆 7"/>
          <p:cNvSpPr/>
          <p:nvPr/>
        </p:nvSpPr>
        <p:spPr>
          <a:xfrm>
            <a:off x="6398596" y="1455946"/>
            <a:ext cx="242778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111406" y="1446758"/>
            <a:ext cx="242778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725156" y="1451440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591173" y="1448085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7019840" y="1456680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52283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12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987270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13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57362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14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11746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 dirty="0" err="1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</a:t>
            </a:r>
            <a:r>
              <a:rPr lang="en-US" altLang="zh-CN" sz="2000" b="1" kern="5000" spc="67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 6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35570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7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39130" y="1050290"/>
            <a:ext cx="141033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2019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4760" y="1050290"/>
            <a:ext cx="134302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2020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494770" y="1050290"/>
            <a:ext cx="137096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2021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351000" y="1050290"/>
            <a:ext cx="137731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2022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784320" y="1050290"/>
            <a:ext cx="176847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2023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8570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11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8" name="星形: 五角 4"/>
          <p:cNvSpPr>
            <a:spLocks noChangeAspect="1"/>
          </p:cNvSpPr>
          <p:nvPr/>
        </p:nvSpPr>
        <p:spPr>
          <a:xfrm>
            <a:off x="5108575" y="2763520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73700" y="2640965"/>
            <a:ext cx="3011805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将</a:t>
            </a:r>
            <a:r>
              <a:rPr lang="en-US" altLang="zh-CN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Ux</a:t>
            </a: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的概念引入到</a:t>
            </a:r>
            <a:r>
              <a:rPr lang="en-US" altLang="zh-CN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IO</a:t>
            </a: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领域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0" name="星形: 五角 4"/>
          <p:cNvSpPr>
            <a:spLocks noChangeAspect="1"/>
          </p:cNvSpPr>
          <p:nvPr/>
        </p:nvSpPr>
        <p:spPr>
          <a:xfrm>
            <a:off x="10445115" y="2763520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69600" y="2640965"/>
            <a:ext cx="4011295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提出久用流畅的主张，关注碎片化问题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92345" y="5388610"/>
            <a:ext cx="23431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</a:t>
            </a:r>
            <a:r>
              <a:rPr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提高前台IO的优先级，优化前台应用的流畅性</a:t>
            </a:r>
          </a:p>
          <a:p>
            <a:r>
              <a:rPr 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2.解决用户由于下发discard导致卡顿的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问题</a:t>
            </a:r>
          </a:p>
        </p:txBody>
      </p:sp>
      <p:sp>
        <p:nvSpPr>
          <p:cNvPr id="33" name="矩形 32"/>
          <p:cNvSpPr/>
          <p:nvPr/>
        </p:nvSpPr>
        <p:spPr>
          <a:xfrm>
            <a:off x="4792980" y="3417570"/>
            <a:ext cx="23425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增加前台IO请求专用队列,前台和后台以一定的比例下发IO 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对ext4 的discard命令进行 异步后台处理</a:t>
            </a:r>
          </a:p>
        </p:txBody>
      </p:sp>
      <p:sp>
        <p:nvSpPr>
          <p:cNvPr id="34" name="矩形: 圆角 42"/>
          <p:cNvSpPr/>
          <p:nvPr/>
        </p:nvSpPr>
        <p:spPr>
          <a:xfrm>
            <a:off x="3978275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36" name="矩形: 圆角 42"/>
          <p:cNvSpPr/>
          <p:nvPr/>
        </p:nvSpPr>
        <p:spPr>
          <a:xfrm>
            <a:off x="3978275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6" name="矩形 5"/>
          <p:cNvSpPr/>
          <p:nvPr/>
        </p:nvSpPr>
        <p:spPr>
          <a:xfrm>
            <a:off x="8159750" y="5388610"/>
            <a:ext cx="23431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提供整机顺序写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,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随机读性能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,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各个场景读写耗时减少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,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整机更流畅</a:t>
            </a:r>
          </a:p>
        </p:txBody>
      </p:sp>
      <p:sp>
        <p:nvSpPr>
          <p:cNvPr id="7" name="矩形 6"/>
          <p:cNvSpPr/>
          <p:nvPr/>
        </p:nvSpPr>
        <p:spPr>
          <a:xfrm>
            <a:off x="8160385" y="3417570"/>
            <a:ext cx="23425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将器件中部分TLC 转换为SLC 以提升器件读写性能,将器件的L2P表缓存到Host端的LPDDR,提高随机读取速度</a:t>
            </a:r>
            <a:endParaRPr lang="zh-CN" altLang="en-US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</p:txBody>
      </p:sp>
      <p:sp>
        <p:nvSpPr>
          <p:cNvPr id="19" name="矩形: 圆角 42"/>
          <p:cNvSpPr/>
          <p:nvPr/>
        </p:nvSpPr>
        <p:spPr>
          <a:xfrm>
            <a:off x="7345680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21" name="矩形: 圆角 42"/>
          <p:cNvSpPr/>
          <p:nvPr/>
        </p:nvSpPr>
        <p:spPr>
          <a:xfrm>
            <a:off x="7345680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22" name="矩形 21"/>
          <p:cNvSpPr/>
          <p:nvPr/>
        </p:nvSpPr>
        <p:spPr>
          <a:xfrm>
            <a:off x="11565890" y="5388610"/>
            <a:ext cx="23431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优化空间碎片化，实现久用流程</a:t>
            </a:r>
          </a:p>
          <a:p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优化应用读写访问性能</a:t>
            </a:r>
          </a:p>
        </p:txBody>
      </p:sp>
      <p:sp>
        <p:nvSpPr>
          <p:cNvPr id="23" name="矩形 22"/>
          <p:cNvSpPr/>
          <p:nvPr/>
        </p:nvSpPr>
        <p:spPr>
          <a:xfrm>
            <a:off x="11566525" y="3417570"/>
            <a:ext cx="23425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针对用户场景调优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f2fs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文件系统关键场景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策略</a:t>
            </a:r>
            <a:endParaRPr lang="en-US" altLang="zh-CN" sz="1600" dirty="0">
              <a:solidFill>
                <a:schemeClr val="tx1"/>
              </a:solidFill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缩短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fuse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文件系统执行路径</a:t>
            </a:r>
          </a:p>
        </p:txBody>
      </p:sp>
      <p:sp>
        <p:nvSpPr>
          <p:cNvPr id="24" name="矩形: 圆角 42"/>
          <p:cNvSpPr/>
          <p:nvPr/>
        </p:nvSpPr>
        <p:spPr>
          <a:xfrm>
            <a:off x="10751820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35" name="矩形: 圆角 42"/>
          <p:cNvSpPr/>
          <p:nvPr/>
        </p:nvSpPr>
        <p:spPr>
          <a:xfrm>
            <a:off x="10751820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41" name="矩形 40"/>
          <p:cNvSpPr/>
          <p:nvPr/>
        </p:nvSpPr>
        <p:spPr>
          <a:xfrm>
            <a:off x="14988540" y="5388610"/>
            <a:ext cx="2461260" cy="1546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减少文件空间的碎片化程度，优化文件系统老化后的普通文件顺序读写性能的恢复</a:t>
            </a:r>
          </a:p>
          <a:p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2.充分发挥大内存优势,提升用户体验</a:t>
            </a:r>
            <a:endParaRPr lang="zh-CN" altLang="en-US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4989175" y="3417570"/>
            <a:ext cx="246062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1.识别热点文件，评估碎片化程度,综合多方面因素执行合适的反碎片策略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实现了对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关键应用的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动态预加载技术</a:t>
            </a:r>
          </a:p>
        </p:txBody>
      </p:sp>
      <p:sp>
        <p:nvSpPr>
          <p:cNvPr id="44" name="矩形: 圆角 42"/>
          <p:cNvSpPr/>
          <p:nvPr/>
        </p:nvSpPr>
        <p:spPr>
          <a:xfrm>
            <a:off x="14174470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46" name="矩形: 圆角 42"/>
          <p:cNvSpPr/>
          <p:nvPr/>
        </p:nvSpPr>
        <p:spPr>
          <a:xfrm>
            <a:off x="14174470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47" name="矩形 46"/>
          <p:cNvSpPr/>
          <p:nvPr/>
        </p:nvSpPr>
        <p:spPr>
          <a:xfrm>
            <a:off x="18535015" y="5388610"/>
            <a:ext cx="23431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 减少不常用文件对空间的占用</a:t>
            </a:r>
          </a:p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 消解重复文件额外的空间占用</a:t>
            </a:r>
          </a:p>
        </p:txBody>
      </p:sp>
      <p:sp>
        <p:nvSpPr>
          <p:cNvPr id="48" name="矩形 47"/>
          <p:cNvSpPr/>
          <p:nvPr/>
        </p:nvSpPr>
        <p:spPr>
          <a:xfrm>
            <a:off x="18535650" y="3417570"/>
            <a:ext cx="23425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 对长期不使用的应用，支持固定输出模式的文件压缩</a:t>
            </a:r>
          </a:p>
          <a:p>
            <a:pPr algn="l" fontAlgn="auto">
              <a:lnSpc>
                <a:spcPct val="150000"/>
              </a:lnSpc>
            </a:pPr>
            <a:r>
              <a:rPr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 支持重复文件的数据消重</a:t>
            </a:r>
            <a:endParaRPr lang="zh-CN" altLang="en-US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</p:txBody>
      </p:sp>
      <p:sp>
        <p:nvSpPr>
          <p:cNvPr id="49" name="矩形: 圆角 42"/>
          <p:cNvSpPr/>
          <p:nvPr/>
        </p:nvSpPr>
        <p:spPr>
          <a:xfrm>
            <a:off x="17720945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50" name="矩形: 圆角 42"/>
          <p:cNvSpPr/>
          <p:nvPr/>
        </p:nvSpPr>
        <p:spPr>
          <a:xfrm>
            <a:off x="17720945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7118985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内存管理的优化历程</a:t>
            </a:r>
            <a:endParaRPr lang="zh-CN" altLang="en-US" sz="32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5960110" y="1511935"/>
            <a:ext cx="13398500" cy="0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椭圆 7"/>
          <p:cNvSpPr/>
          <p:nvPr/>
        </p:nvSpPr>
        <p:spPr>
          <a:xfrm>
            <a:off x="6398596" y="1455946"/>
            <a:ext cx="242778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111406" y="1446758"/>
            <a:ext cx="242778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725156" y="1451440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591173" y="1448085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7019840" y="1456680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52283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12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987270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13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57362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14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11746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 dirty="0" err="1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</a:t>
            </a:r>
            <a:r>
              <a:rPr lang="en-US" altLang="zh-CN" sz="2000" b="1" kern="5000" spc="67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 6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35570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7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39130" y="1050290"/>
            <a:ext cx="141033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2019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4760" y="1050290"/>
            <a:ext cx="134302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2020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494770" y="1050290"/>
            <a:ext cx="137096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2021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351000" y="1050290"/>
            <a:ext cx="137731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2022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784320" y="1050290"/>
            <a:ext cx="176847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2023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8570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11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8" name="星形: 五角 4"/>
          <p:cNvSpPr>
            <a:spLocks noChangeAspect="1"/>
          </p:cNvSpPr>
          <p:nvPr/>
        </p:nvSpPr>
        <p:spPr>
          <a:xfrm>
            <a:off x="5108575" y="2763520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73700" y="2640965"/>
            <a:ext cx="3113405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发现问题，并快速抓取有效信息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0" name="星形: 五角 4"/>
          <p:cNvSpPr>
            <a:spLocks noChangeAspect="1"/>
          </p:cNvSpPr>
          <p:nvPr/>
        </p:nvSpPr>
        <p:spPr>
          <a:xfrm>
            <a:off x="8860155" y="2763520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84640" y="2756535"/>
            <a:ext cx="2853055" cy="358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提高大块内存的分配速度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92345" y="5388610"/>
            <a:ext cx="23431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及时发现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App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、框架和内核的内存泄露问题，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提供有用信息，快速完成修复，保护用户性能体验。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792980" y="3417570"/>
            <a:ext cx="23425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内存泄露监控机制</a:t>
            </a:r>
            <a:endParaRPr lang="zh-CN" altLang="en-US" sz="1600" b="1" dirty="0">
              <a:solidFill>
                <a:schemeClr val="tx1"/>
              </a:solidFill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有效识别泄露场景；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抓取必要的现场信息；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3.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通过自动解析后回传。</a:t>
            </a:r>
          </a:p>
        </p:txBody>
      </p:sp>
      <p:sp>
        <p:nvSpPr>
          <p:cNvPr id="34" name="矩形: 圆角 42"/>
          <p:cNvSpPr/>
          <p:nvPr/>
        </p:nvSpPr>
        <p:spPr>
          <a:xfrm>
            <a:off x="3978275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36" name="矩形: 圆角 42"/>
          <p:cNvSpPr/>
          <p:nvPr/>
        </p:nvSpPr>
        <p:spPr>
          <a:xfrm>
            <a:off x="3978275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6" name="矩形 5"/>
          <p:cNvSpPr/>
          <p:nvPr/>
        </p:nvSpPr>
        <p:spPr>
          <a:xfrm>
            <a:off x="8159750" y="5388610"/>
            <a:ext cx="23431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降低大块虚拟内存分配失败的概率；</a:t>
            </a:r>
          </a:p>
          <a:p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减少物理内存整合的负载，并提高物理内存分配速度。</a:t>
            </a:r>
          </a:p>
        </p:txBody>
      </p:sp>
      <p:sp>
        <p:nvSpPr>
          <p:cNvPr id="7" name="矩形 6"/>
          <p:cNvSpPr/>
          <p:nvPr/>
        </p:nvSpPr>
        <p:spPr>
          <a:xfrm>
            <a:off x="8077835" y="3417570"/>
            <a:ext cx="247840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内存反碎片化引擎</a:t>
            </a:r>
            <a:endParaRPr lang="zh-CN" altLang="en-US" sz="1600" b="1" dirty="0">
              <a:solidFill>
                <a:schemeClr val="tx1"/>
              </a:solidFill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高阶页面预留；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物理页面排序优化碎片；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3.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虚拟内存分配顺序调整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4.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大内存应用分配优化；</a:t>
            </a:r>
          </a:p>
        </p:txBody>
      </p:sp>
      <p:sp>
        <p:nvSpPr>
          <p:cNvPr id="19" name="矩形: 圆角 42"/>
          <p:cNvSpPr/>
          <p:nvPr/>
        </p:nvSpPr>
        <p:spPr>
          <a:xfrm>
            <a:off x="7345680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21" name="矩形: 圆角 42"/>
          <p:cNvSpPr/>
          <p:nvPr/>
        </p:nvSpPr>
        <p:spPr>
          <a:xfrm>
            <a:off x="7345680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22" name="矩形 21"/>
          <p:cNvSpPr/>
          <p:nvPr/>
        </p:nvSpPr>
        <p:spPr>
          <a:xfrm>
            <a:off x="11565890" y="5388610"/>
            <a:ext cx="23431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提高系统可用内存；</a:t>
            </a:r>
          </a:p>
          <a:p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减少用户场景内存压缩的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CPU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负载。</a:t>
            </a:r>
          </a:p>
        </p:txBody>
      </p:sp>
      <p:sp>
        <p:nvSpPr>
          <p:cNvPr id="23" name="矩形 22"/>
          <p:cNvSpPr/>
          <p:nvPr/>
        </p:nvSpPr>
        <p:spPr>
          <a:xfrm>
            <a:off x="11566525" y="3417570"/>
            <a:ext cx="23425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oswap</a:t>
            </a:r>
            <a:endParaRPr lang="en-US" altLang="zh-CN" sz="1600" b="1" dirty="0">
              <a:solidFill>
                <a:schemeClr val="tx1"/>
              </a:solidFill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改善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zram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压缩算法；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提前进行异步压缩；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3.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将匿名页面动态置换到磁盘中。</a:t>
            </a:r>
          </a:p>
        </p:txBody>
      </p:sp>
      <p:sp>
        <p:nvSpPr>
          <p:cNvPr id="24" name="矩形: 圆角 42"/>
          <p:cNvSpPr/>
          <p:nvPr/>
        </p:nvSpPr>
        <p:spPr>
          <a:xfrm>
            <a:off x="10751820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35" name="矩形: 圆角 42"/>
          <p:cNvSpPr/>
          <p:nvPr/>
        </p:nvSpPr>
        <p:spPr>
          <a:xfrm>
            <a:off x="10751820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41" name="矩形 40"/>
          <p:cNvSpPr/>
          <p:nvPr/>
        </p:nvSpPr>
        <p:spPr>
          <a:xfrm>
            <a:off x="14988540" y="5388610"/>
            <a:ext cx="2461260" cy="1546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提升内存分配效率，提升安卓应用性能。</a:t>
            </a:r>
          </a:p>
        </p:txBody>
      </p:sp>
      <p:sp>
        <p:nvSpPr>
          <p:cNvPr id="43" name="矩形 42"/>
          <p:cNvSpPr/>
          <p:nvPr/>
        </p:nvSpPr>
        <p:spPr>
          <a:xfrm>
            <a:off x="14989175" y="3417570"/>
            <a:ext cx="246062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动态大页机制</a:t>
            </a:r>
            <a:endParaRPr lang="zh-CN" altLang="en-US" sz="1600" b="1" dirty="0">
              <a:solidFill>
                <a:schemeClr val="tx1"/>
              </a:solidFill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通过动态大页机制，减少用户进程的缺页异常，提高相应速度。</a:t>
            </a:r>
          </a:p>
        </p:txBody>
      </p:sp>
      <p:sp>
        <p:nvSpPr>
          <p:cNvPr id="44" name="矩形: 圆角 42"/>
          <p:cNvSpPr/>
          <p:nvPr/>
        </p:nvSpPr>
        <p:spPr>
          <a:xfrm>
            <a:off x="14174470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46" name="矩形: 圆角 42"/>
          <p:cNvSpPr/>
          <p:nvPr/>
        </p:nvSpPr>
        <p:spPr>
          <a:xfrm>
            <a:off x="14174470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47" name="矩形 46"/>
          <p:cNvSpPr/>
          <p:nvPr/>
        </p:nvSpPr>
        <p:spPr>
          <a:xfrm>
            <a:off x="18535015" y="5388610"/>
            <a:ext cx="23431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 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降低内存回收负载；</a:t>
            </a:r>
          </a:p>
          <a:p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缓解因关键线程分配慢而导致的用户体验差的问题。</a:t>
            </a:r>
          </a:p>
        </p:txBody>
      </p:sp>
      <p:sp>
        <p:nvSpPr>
          <p:cNvPr id="48" name="矩形 47"/>
          <p:cNvSpPr/>
          <p:nvPr/>
        </p:nvSpPr>
        <p:spPr>
          <a:xfrm>
            <a:off x="18535650" y="3368040"/>
            <a:ext cx="2342515" cy="18510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内存分配低延迟引擎</a:t>
            </a:r>
            <a:endParaRPr lang="zh-CN" altLang="en-US" sz="1600" b="1">
              <a:solidFill>
                <a:schemeClr val="tx1"/>
              </a:solidFill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1. </a:t>
            </a:r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关键线程分配优先；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2. </a:t>
            </a:r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高频文件回收优化：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3. </a:t>
            </a:r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内存回收去锁化；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4. </a:t>
            </a:r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高频文件保护</a:t>
            </a:r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;</a:t>
            </a:r>
            <a:endParaRPr lang="zh-CN" altLang="en-US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</p:txBody>
      </p:sp>
      <p:sp>
        <p:nvSpPr>
          <p:cNvPr id="49" name="矩形: 圆角 42"/>
          <p:cNvSpPr/>
          <p:nvPr/>
        </p:nvSpPr>
        <p:spPr>
          <a:xfrm>
            <a:off x="17720945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50" name="矩形: 圆角 42"/>
          <p:cNvSpPr/>
          <p:nvPr/>
        </p:nvSpPr>
        <p:spPr>
          <a:xfrm>
            <a:off x="17720945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37" name="星形: 五角 4"/>
          <p:cNvSpPr>
            <a:spLocks noChangeAspect="1"/>
          </p:cNvSpPr>
          <p:nvPr/>
        </p:nvSpPr>
        <p:spPr>
          <a:xfrm>
            <a:off x="15357475" y="2770505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681960" y="2763520"/>
            <a:ext cx="2853055" cy="358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提高大块内存的分配速度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7118985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并行计算的优化历程</a:t>
            </a:r>
            <a:endParaRPr lang="zh-CN" altLang="en-US" sz="32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5960110" y="1511935"/>
            <a:ext cx="13398500" cy="0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椭圆 7"/>
          <p:cNvSpPr/>
          <p:nvPr/>
        </p:nvSpPr>
        <p:spPr>
          <a:xfrm>
            <a:off x="6398596" y="1455946"/>
            <a:ext cx="242778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111406" y="1446758"/>
            <a:ext cx="242778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725156" y="1451440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591173" y="1448085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7019840" y="1456680"/>
            <a:ext cx="236052" cy="14259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52283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12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987270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13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57362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14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11746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 dirty="0" err="1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</a:t>
            </a:r>
            <a:r>
              <a:rPr lang="en-US" altLang="zh-CN" sz="2000" b="1" kern="5000" spc="67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 6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35570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 dirty="0" err="1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</a:t>
            </a:r>
            <a:r>
              <a:rPr lang="en-US" altLang="zh-CN" sz="2000" b="1" kern="5000" spc="67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 7</a:t>
            </a:r>
          </a:p>
        </p:txBody>
      </p:sp>
      <p:sp>
        <p:nvSpPr>
          <p:cNvPr id="11" name="矩形 10"/>
          <p:cNvSpPr/>
          <p:nvPr/>
        </p:nvSpPr>
        <p:spPr>
          <a:xfrm>
            <a:off x="5739130" y="1050290"/>
            <a:ext cx="141033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2019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4760" y="1050290"/>
            <a:ext cx="134302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2020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494770" y="1050290"/>
            <a:ext cx="137096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</a:rPr>
              <a:t>2021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351000" y="1050290"/>
            <a:ext cx="137731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2022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784320" y="1050290"/>
            <a:ext cx="1768475" cy="426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2023</a:t>
            </a:r>
            <a:r>
              <a:rPr lang="zh-CN" altLang="en-US" sz="2000" dirty="0">
                <a:solidFill>
                  <a:srgbClr val="000000"/>
                </a:solidFill>
                <a:latin typeface="OPPOSans R" panose="00020600040101010101" charset="-122"/>
                <a:ea typeface="OPPOSans R" panose="00020600040101010101" charset="-122"/>
              </a:rPr>
              <a:t>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85705" y="1987550"/>
            <a:ext cx="1784350" cy="5029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2000" b="1" kern="5000" spc="67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-S M" panose="00020600040101010101" pitchFamily="18" charset="-122"/>
              </a:rPr>
              <a:t>ColorOS 11</a:t>
            </a:r>
            <a:endParaRPr lang="en-US" altLang="zh-CN" sz="2000" b="1" kern="5000" spc="67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-S M" panose="00020600040101010101" pitchFamily="18" charset="-122"/>
            </a:endParaRPr>
          </a:p>
        </p:txBody>
      </p:sp>
      <p:sp>
        <p:nvSpPr>
          <p:cNvPr id="28" name="星形: 五角 4"/>
          <p:cNvSpPr>
            <a:spLocks noChangeAspect="1"/>
          </p:cNvSpPr>
          <p:nvPr/>
        </p:nvSpPr>
        <p:spPr>
          <a:xfrm>
            <a:off x="5108575" y="2763520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73700" y="2640965"/>
            <a:ext cx="3113405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sym typeface="+mn-ea"/>
              </a:rPr>
              <a:t>用户反馈，锁问题开始进入视野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0" name="星形: 五角 4"/>
          <p:cNvSpPr>
            <a:spLocks noChangeAspect="1"/>
          </p:cNvSpPr>
          <p:nvPr/>
        </p:nvSpPr>
        <p:spPr>
          <a:xfrm>
            <a:off x="10296525" y="2763520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571480" y="2756535"/>
            <a:ext cx="2853055" cy="358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FF0000"/>
                </a:solidFill>
                <a:latin typeface="OPPOSans B" panose="00020600040101010101" charset="-122"/>
                <a:ea typeface="OPPOSans B" panose="00020600040101010101" charset="-122"/>
                <a:sym typeface="+mn-ea"/>
              </a:rPr>
              <a:t>建立锁模型大数据监控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92345" y="5388610"/>
            <a:ext cx="23431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改善内核锁优先级翻转及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FIFO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队列等待引入的性能问题。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792980" y="3417570"/>
            <a:ext cx="23425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利用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uifirst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对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线程的调度保护机制，对阻塞在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mutex/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rwsem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内核锁的关键线程，进行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属性传递及排队优化。</a:t>
            </a:r>
          </a:p>
        </p:txBody>
      </p:sp>
      <p:sp>
        <p:nvSpPr>
          <p:cNvPr id="34" name="矩形: 圆角 42"/>
          <p:cNvSpPr/>
          <p:nvPr/>
        </p:nvSpPr>
        <p:spPr>
          <a:xfrm>
            <a:off x="3978275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36" name="矩形: 圆角 42"/>
          <p:cNvSpPr/>
          <p:nvPr/>
        </p:nvSpPr>
        <p:spPr>
          <a:xfrm>
            <a:off x="3978275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6" name="矩形 5"/>
          <p:cNvSpPr/>
          <p:nvPr/>
        </p:nvSpPr>
        <p:spPr>
          <a:xfrm>
            <a:off x="8159750" y="5388610"/>
            <a:ext cx="23431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改善用户空间锁优先级翻转及</a:t>
            </a:r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FIFO</a:t>
            </a:r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队列等待引入的性能问题。</a:t>
            </a:r>
            <a:endParaRPr lang="zh-CN" altLang="en-US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77835" y="3417570"/>
            <a:ext cx="247840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构建用户空间锁中（虚拟机锁、线程锁等）的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属性传递关系链，并实现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futex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等待链表排队优化。</a:t>
            </a:r>
          </a:p>
        </p:txBody>
      </p:sp>
      <p:sp>
        <p:nvSpPr>
          <p:cNvPr id="19" name="矩形: 圆角 42"/>
          <p:cNvSpPr/>
          <p:nvPr/>
        </p:nvSpPr>
        <p:spPr>
          <a:xfrm>
            <a:off x="7345680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21" name="矩形: 圆角 42"/>
          <p:cNvSpPr/>
          <p:nvPr/>
        </p:nvSpPr>
        <p:spPr>
          <a:xfrm>
            <a:off x="7345680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22" name="矩形 21"/>
          <p:cNvSpPr/>
          <p:nvPr/>
        </p:nvSpPr>
        <p:spPr>
          <a:xfrm>
            <a:off x="11565890" y="5388610"/>
            <a:ext cx="2343150" cy="1393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改善内核锁复杂嵌套场景的优先级翻转问题。</a:t>
            </a:r>
            <a:endParaRPr lang="zh-CN" altLang="en-US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566525" y="3417570"/>
            <a:ext cx="2342515" cy="1732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维护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mutex/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rwsem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内核锁的嵌套持锁场景下的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owner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记录，建立嵌套持锁的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属性传递优化。</a:t>
            </a:r>
          </a:p>
        </p:txBody>
      </p:sp>
      <p:sp>
        <p:nvSpPr>
          <p:cNvPr id="24" name="矩形: 圆角 42"/>
          <p:cNvSpPr/>
          <p:nvPr/>
        </p:nvSpPr>
        <p:spPr>
          <a:xfrm>
            <a:off x="10751820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35" name="矩形: 圆角 42"/>
          <p:cNvSpPr/>
          <p:nvPr/>
        </p:nvSpPr>
        <p:spPr>
          <a:xfrm>
            <a:off x="10751820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41" name="矩形 40"/>
          <p:cNvSpPr/>
          <p:nvPr/>
        </p:nvSpPr>
        <p:spPr>
          <a:xfrm>
            <a:off x="14988540" y="5728335"/>
            <a:ext cx="2461260" cy="1206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改善内核锁整体等待时延，扩充用户空间锁的优化覆盖面。</a:t>
            </a:r>
          </a:p>
        </p:txBody>
      </p:sp>
      <p:sp>
        <p:nvSpPr>
          <p:cNvPr id="43" name="矩形 42"/>
          <p:cNvSpPr/>
          <p:nvPr/>
        </p:nvSpPr>
        <p:spPr>
          <a:xfrm>
            <a:off x="14989175" y="3417570"/>
            <a:ext cx="2460625" cy="21926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、对多种内核锁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mutex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rwsem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percpu-rwsem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设计临界区调度保护带；</a:t>
            </a:r>
            <a:endParaRPr lang="en-US" altLang="zh-CN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、设计符合</a:t>
            </a: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GKI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的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futex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模块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传递机制，接入各类用户空间锁。</a:t>
            </a:r>
          </a:p>
        </p:txBody>
      </p:sp>
      <p:sp>
        <p:nvSpPr>
          <p:cNvPr id="44" name="矩形: 圆角 42"/>
          <p:cNvSpPr/>
          <p:nvPr/>
        </p:nvSpPr>
        <p:spPr>
          <a:xfrm>
            <a:off x="14174470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46" name="矩形: 圆角 42"/>
          <p:cNvSpPr/>
          <p:nvPr/>
        </p:nvSpPr>
        <p:spPr>
          <a:xfrm>
            <a:off x="14174470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47" name="矩形 46"/>
          <p:cNvSpPr/>
          <p:nvPr/>
        </p:nvSpPr>
        <p:spPr>
          <a:xfrm>
            <a:off x="18535015" y="5735320"/>
            <a:ext cx="2665095" cy="11785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降低特定业务锁的竞争烈度，改善用户空间锁复杂嵌套场景的优先级翻转问题。</a:t>
            </a:r>
            <a:endParaRPr lang="zh-CN" altLang="en-US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8535650" y="3368040"/>
            <a:ext cx="2665095" cy="2139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t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1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、对特定内核业务锁进行优化，采用大锁拆解小锁、管控访问任务手段减少竞争；</a:t>
            </a:r>
            <a:endParaRPr lang="en-US" altLang="zh-CN" sz="16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2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、搭建用户空间锁嵌套场景的</a:t>
            </a:r>
            <a:r>
              <a:rPr lang="en-US" altLang="zh-CN" sz="1600" dirty="0" err="1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Ux</a:t>
            </a:r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属性传递关系链。</a:t>
            </a:r>
          </a:p>
        </p:txBody>
      </p:sp>
      <p:sp>
        <p:nvSpPr>
          <p:cNvPr id="49" name="矩形: 圆角 42"/>
          <p:cNvSpPr/>
          <p:nvPr/>
        </p:nvSpPr>
        <p:spPr>
          <a:xfrm>
            <a:off x="17720945" y="3665220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方案</a:t>
            </a:r>
          </a:p>
        </p:txBody>
      </p:sp>
      <p:sp>
        <p:nvSpPr>
          <p:cNvPr id="50" name="矩形: 圆角 42"/>
          <p:cNvSpPr/>
          <p:nvPr/>
        </p:nvSpPr>
        <p:spPr>
          <a:xfrm>
            <a:off x="17720945" y="5831205"/>
            <a:ext cx="814705" cy="406400"/>
          </a:xfrm>
          <a:prstGeom prst="roundRect">
            <a:avLst/>
          </a:prstGeom>
          <a:solidFill>
            <a:srgbClr val="00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价值</a:t>
            </a:r>
          </a:p>
        </p:txBody>
      </p:sp>
      <p:sp>
        <p:nvSpPr>
          <p:cNvPr id="37" name="星形: 五角 4"/>
          <p:cNvSpPr>
            <a:spLocks noChangeAspect="1"/>
          </p:cNvSpPr>
          <p:nvPr/>
        </p:nvSpPr>
        <p:spPr>
          <a:xfrm>
            <a:off x="15357475" y="2770505"/>
            <a:ext cx="278765" cy="27876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OPPOSans B" panose="00020600040101010101" charset="-122"/>
              <a:ea typeface="OPPOSans B" panose="00020600040101010101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681960" y="2449830"/>
            <a:ext cx="2853055" cy="822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>
                <a:solidFill>
                  <a:srgbClr val="FF0000"/>
                </a:solidFill>
                <a:latin typeface="OPPOSans B" panose="00020600040101010101" charset="-122"/>
                <a:ea typeface="OPPOSans B" panose="00020600040101010101" charset="-122"/>
                <a:sym typeface="+mn-ea"/>
              </a:rPr>
              <a:t>成立并行计算责任田，对聚类问题进行专项优化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8882666" y="2674590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 dirty="0">
              <a:solidFill>
                <a:srgbClr val="3D485D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8739904" y="2540951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 dirty="0">
              <a:solidFill>
                <a:srgbClr val="3D485D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78775" y="3782284"/>
            <a:ext cx="6779421" cy="964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sz="5670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  </a:t>
            </a:r>
            <a:r>
              <a:rPr lang="en-US" altLang="zh-CN" sz="5670" b="1" dirty="0" err="1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ColorOS</a:t>
            </a:r>
            <a:r>
              <a:rPr lang="zh-CN" altLang="en-US" sz="5670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未来展望</a:t>
            </a:r>
            <a:endParaRPr lang="zh-CN" altLang="en-US" sz="5670" b="1" spc="600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 Sans" panose="00020600040101010101" pitchFamily="18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094769" y="3690117"/>
            <a:ext cx="3123810" cy="1188571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1094597" y="3011578"/>
            <a:ext cx="2902858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80" i="1" dirty="0">
                <a:solidFill>
                  <a:srgbClr val="C705FB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Part Three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6000" y="46000"/>
            <a:ext cx="1409333" cy="676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36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OPPO Sans" panose="00020600040101010101" pitchFamily="18" charset="-122"/>
                <a:ea typeface="OPPO Sans" panose="00020600040101010101" pitchFamily="18" charset="-122"/>
              </a:rPr>
              <a:t>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7118985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ColorOS</a:t>
            </a:r>
            <a:r>
              <a:rPr lang="zh-CN" altLang="en-US" sz="32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未来展望</a:t>
            </a:r>
          </a:p>
        </p:txBody>
      </p: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6224905" y="2090420"/>
            <a:ext cx="2730500" cy="1062990"/>
          </a:xfrm>
          <a:prstGeom prst="roundRect">
            <a:avLst/>
          </a:prstGeom>
          <a:solidFill>
            <a:srgbClr val="6DBC8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OPPOSans B" panose="00020600040101010101" charset="-122"/>
                <a:ea typeface="OPPOSans B" panose="00020600040101010101" charset="-122"/>
              </a:rPr>
              <a:t>拥抱开源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408920" y="2090420"/>
            <a:ext cx="2730500" cy="1062990"/>
          </a:xfrm>
          <a:prstGeom prst="roundRect">
            <a:avLst/>
          </a:prstGeom>
          <a:solidFill>
            <a:srgbClr val="6DBC8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OPPOSans B" panose="00020600040101010101" charset="-122"/>
                <a:ea typeface="OPPOSans B" panose="00020600040101010101" charset="-122"/>
              </a:rPr>
              <a:t>高校合作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4592935" y="2090420"/>
            <a:ext cx="2730500" cy="1062990"/>
          </a:xfrm>
          <a:prstGeom prst="roundRect">
            <a:avLst/>
          </a:prstGeom>
          <a:solidFill>
            <a:srgbClr val="6DBC8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OPPOSans B" panose="00020600040101010101" charset="-122"/>
                <a:ea typeface="OPPOSans B" panose="00020600040101010101" charset="-122"/>
              </a:rPr>
              <a:t>可编程内核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76645" y="3846830"/>
            <a:ext cx="2827020" cy="19602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成立专门的team来对接开源社区，积极参与目前开源社区主导的feature，同时积极把ColorOS内核的feature进行upsteam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448925" y="3846830"/>
            <a:ext cx="2827020" cy="19602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OPPO</a:t>
            </a:r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致力于高校合作，目前已签约12所高校联合实验室，课题合作高校30+，技术课题150+，有效的支撑了ColorOS的技术底座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627860" y="3698240"/>
            <a:ext cx="2827020" cy="22650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未来ColorOS会持续在可编程内核上演进（可编程调度器、内存管理、IO调度等），致力在每个手机场景上做到极致的优化、在最后一公里的细节比拼中取得领先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04000" y="1222667"/>
            <a:ext cx="1557333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40" dirty="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目录</a:t>
            </a:r>
          </a:p>
        </p:txBody>
      </p:sp>
      <p:cxnSp>
        <p:nvCxnSpPr>
          <p:cNvPr id="5" name="直接连接符 4"/>
          <p:cNvCxnSpPr>
            <a:stCxn id="6" idx="0"/>
          </p:cNvCxnSpPr>
          <p:nvPr/>
        </p:nvCxnSpPr>
        <p:spPr>
          <a:xfrm>
            <a:off x="9796000" y="1348667"/>
            <a:ext cx="0" cy="5316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 flipH="1">
            <a:off x="9756000" y="1348667"/>
            <a:ext cx="80000" cy="806667"/>
          </a:xfrm>
          <a:prstGeom prst="rect">
            <a:avLst/>
          </a:prstGeom>
          <a:gradFill flip="none" rotWithShape="1">
            <a:gsLst>
              <a:gs pos="0">
                <a:srgbClr val="1B1297"/>
              </a:gs>
              <a:gs pos="100000">
                <a:srgbClr val="C705FB"/>
              </a:gs>
            </a:gsLst>
            <a:lin ang="5400000" scaled="0"/>
          </a:gra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 dirty="0">
              <a:solidFill>
                <a:srgbClr val="3D485D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20667" y="2130717"/>
            <a:ext cx="1001333" cy="80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620" dirty="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01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280900" y="3623945"/>
            <a:ext cx="4341495" cy="129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3775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ColorOS</a:t>
            </a:r>
            <a:r>
              <a:rPr lang="zh-CN" altLang="en-US" sz="3775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内核优化</a:t>
            </a:r>
          </a:p>
          <a:p>
            <a:pPr defTabSz="914400">
              <a:defRPr/>
            </a:pPr>
            <a:endParaRPr lang="zh-CN" altLang="en-US" sz="3775" b="1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 Sans" panose="00020600040101010101" pitchFamily="18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20667" y="3547383"/>
            <a:ext cx="1001333" cy="80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620" dirty="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02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7570000" y="1973333"/>
            <a:ext cx="1491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i="1" dirty="0">
                <a:solidFill>
                  <a:schemeClr val="tx1">
                    <a:lumMod val="50000"/>
                    <a:lumOff val="50000"/>
                    <a:alpha val="14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CONTENT</a:t>
            </a:r>
            <a:endParaRPr lang="zh-CN" altLang="en-US" sz="2100" b="1" i="1" dirty="0">
              <a:solidFill>
                <a:schemeClr val="tx1">
                  <a:lumMod val="50000"/>
                  <a:lumOff val="50000"/>
                  <a:alpha val="14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97410" y="2164715"/>
            <a:ext cx="4324985" cy="129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3775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ColorOS</a:t>
            </a:r>
            <a:r>
              <a:rPr lang="zh-CN" altLang="en-US" sz="3775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简介</a:t>
            </a:r>
            <a:endParaRPr lang="zh-CN" altLang="en-US" sz="3775" b="1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 Sans" panose="00020600040101010101" pitchFamily="18" charset="-122"/>
            </a:endParaRPr>
          </a:p>
          <a:p>
            <a:pPr defTabSz="914400">
              <a:defRPr/>
            </a:pPr>
            <a:endParaRPr lang="zh-CN" altLang="en-US" sz="378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97410" y="5037455"/>
            <a:ext cx="5216525" cy="673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Wingdings" panose="05000000000000000000" pitchFamily="2" charset="2"/>
            </a:pPr>
            <a:r>
              <a:rPr lang="en-US" altLang="zh-CN" sz="3775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ColorOS</a:t>
            </a:r>
            <a:r>
              <a:rPr lang="zh-CN" altLang="en-US" sz="3775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内核未来展望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737333" y="4960717"/>
            <a:ext cx="1001333" cy="80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620" dirty="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00000" y="2322000"/>
            <a:ext cx="9600000" cy="1278000"/>
          </a:xfrm>
        </p:spPr>
        <p:txBody>
          <a:bodyPr lIns="94488"/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</a:rPr>
              <a:t>谢谢！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8882666" y="2674590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 dirty="0">
              <a:solidFill>
                <a:srgbClr val="3D485D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8739904" y="2540951"/>
            <a:ext cx="8228571" cy="275809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kern="0" dirty="0">
              <a:solidFill>
                <a:srgbClr val="3D485D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14340" y="3782284"/>
            <a:ext cx="4884671" cy="964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sz="5670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ColorOS</a:t>
            </a:r>
            <a:r>
              <a:rPr lang="zh-CN" altLang="en-US" sz="5670" b="1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 Sans" panose="00020600040101010101" pitchFamily="18" charset="-122"/>
                <a:sym typeface="+mn-ea"/>
              </a:rPr>
              <a:t>简介</a:t>
            </a:r>
            <a:endParaRPr lang="zh-CN" altLang="en-US" sz="5670" spc="60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094769" y="3690117"/>
            <a:ext cx="3123810" cy="1188571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1094597" y="3011578"/>
            <a:ext cx="2902858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80" i="1" dirty="0">
                <a:solidFill>
                  <a:srgbClr val="C705FB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Part One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6000" y="46000"/>
            <a:ext cx="1409333" cy="676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36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OPPO Sans" panose="00020600040101010101" pitchFamily="18" charset="-122"/>
                <a:ea typeface="OPPO Sans" panose="00020600040101010101" pitchFamily="18" charset="-122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Picture 4" descr="A person in a blue shirt with his arms cross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5226"/>
          <a:stretch>
            <a:fillRect/>
          </a:stretch>
        </p:blipFill>
        <p:spPr>
          <a:xfrm>
            <a:off x="13736320" y="728980"/>
            <a:ext cx="6499860" cy="6479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2"/>
          <p:cNvSpPr txBox="1"/>
          <p:nvPr/>
        </p:nvSpPr>
        <p:spPr bwMode="auto">
          <a:xfrm>
            <a:off x="2791460" y="1670050"/>
            <a:ext cx="7606030" cy="395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</a:pPr>
            <a:r>
              <a:rPr lang="zh-CN" altLang="en-US" sz="3600" b="1" i="0" dirty="0">
                <a:effectLst/>
                <a:latin typeface="OPPOSans B" panose="00020600040101010101" charset="-122"/>
                <a:ea typeface="OPPOSans B" panose="00020600040101010101" charset="-122"/>
              </a:rPr>
              <a:t>许珉嘉</a:t>
            </a:r>
          </a:p>
          <a:p>
            <a:pPr marL="0" marR="0" indent="-228600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软件系统优化技术专家</a:t>
            </a:r>
            <a:r>
              <a:rPr lang="en-US" altLang="zh-CN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, </a:t>
            </a:r>
            <a:r>
              <a:rPr lang="zh-CN" alt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就职于</a:t>
            </a:r>
            <a:r>
              <a:rPr 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OPPO</a:t>
            </a:r>
            <a:r>
              <a:rPr lang="zh-CN" alt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平台软件开发中心</a:t>
            </a:r>
            <a:r>
              <a:rPr 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GM.</a:t>
            </a:r>
          </a:p>
          <a:p>
            <a:pPr marL="0" marR="0" indent="-228600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 </a:t>
            </a:r>
            <a:r>
              <a:rPr lang="zh-CN" alt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从</a:t>
            </a:r>
            <a:r>
              <a:rPr 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WinCE Phone</a:t>
            </a:r>
            <a:r>
              <a:rPr lang="zh-CN" alt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到 </a:t>
            </a:r>
            <a:r>
              <a:rPr 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Android Phone</a:t>
            </a:r>
            <a:r>
              <a:rPr lang="zh-CN" alt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有多年的手机端侧研发经验</a:t>
            </a:r>
            <a:r>
              <a:rPr lang="en-US" altLang="zh-CN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. </a:t>
            </a:r>
          </a:p>
          <a:p>
            <a:pPr marL="0" marR="0" indent="-228600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从应用层</a:t>
            </a:r>
            <a:r>
              <a:rPr lang="en-US" altLang="zh-CN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, </a:t>
            </a:r>
            <a:r>
              <a:rPr lang="zh-CN" alt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框架层到底层软件的问题分析</a:t>
            </a:r>
            <a:r>
              <a:rPr lang="en-US" altLang="zh-CN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, </a:t>
            </a:r>
            <a:r>
              <a:rPr lang="zh-CN" alt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性能调优</a:t>
            </a:r>
            <a:r>
              <a:rPr lang="en-US" altLang="zh-CN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, </a:t>
            </a:r>
            <a:r>
              <a:rPr lang="zh-CN" altLang="en-US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架构设计等方面有丰富的经历</a:t>
            </a:r>
            <a:r>
              <a:rPr lang="en-US" altLang="zh-CN" sz="2800" b="0" i="0" dirty="0">
                <a:effectLst/>
                <a:latin typeface="OPPOSans R" panose="00020600040101010101" charset="-122"/>
                <a:ea typeface="OPPOSans R" panose="00020600040101010101" charset="-122"/>
              </a:rPr>
              <a:t>.</a:t>
            </a:r>
            <a:endParaRPr kumimoji="0" lang="en-US" sz="280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charset="-122"/>
              <a:ea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圆角矩形 57"/>
          <p:cNvSpPr/>
          <p:nvPr/>
        </p:nvSpPr>
        <p:spPr>
          <a:xfrm>
            <a:off x="306070" y="1010285"/>
            <a:ext cx="7889240" cy="1057910"/>
          </a:xfrm>
          <a:prstGeom prst="roundRect">
            <a:avLst/>
          </a:prstGeom>
          <a:solidFill>
            <a:srgbClr val="2CFF73">
              <a:alpha val="15000"/>
            </a:srgbClr>
          </a:solidFill>
          <a:ln w="12700" cap="flat">
            <a:solidFill>
              <a:srgbClr val="2CFF73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489331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rgbClr val="201F1C"/>
              </a:solidFill>
              <a:effectLst/>
              <a:uLnTx/>
              <a:uFillTx/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2565400" y="1045845"/>
            <a:ext cx="5271135" cy="977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258" tIns="32258" rIns="32258" bIns="32258" numCol="1" spcCol="38100" rtlCol="0" anchor="ctr">
            <a:spAutoFit/>
          </a:bodyPr>
          <a:lstStyle/>
          <a:p>
            <a:pPr lvl="0" defTabSz="4893310">
              <a:lnSpc>
                <a:spcPct val="150000"/>
              </a:lnSpc>
              <a:defRPr/>
            </a:pPr>
            <a:r>
              <a:rPr lang="zh-CN" altLang="en-US" sz="2000" spc="0" dirty="0">
                <a:solidFill>
                  <a:srgbClr val="201F1C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 Sans 3.0" panose="00020600040101010101" charset="-122"/>
              </a:rPr>
              <a:t>作为一个以人为中心的智慧跨端系统，致力为用户带来流畅、安全、智能高效的极致体验</a:t>
            </a:r>
          </a:p>
        </p:txBody>
      </p:sp>
      <p:sp>
        <p:nvSpPr>
          <p:cNvPr id="83" name="文本框 7"/>
          <p:cNvSpPr txBox="1"/>
          <p:nvPr/>
        </p:nvSpPr>
        <p:spPr>
          <a:xfrm>
            <a:off x="7052310" y="3472180"/>
            <a:ext cx="1391285" cy="309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defTabSz="2145030">
              <a:lnSpc>
                <a:spcPct val="80000"/>
              </a:lnSpc>
              <a:defRPr sz="2000" spc="0">
                <a:solidFill>
                  <a:srgbClr val="000000"/>
                </a:solidFill>
              </a:defRPr>
            </a:lvl1pPr>
          </a:lstStyle>
          <a:p>
            <a:pPr marL="0" marR="0" lvl="0" indent="0" algn="ctr" defTabSz="3632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 Sans 3.0" panose="00020600040101010101" charset="-122"/>
              </a:rPr>
              <a:t>支持语言</a:t>
            </a:r>
          </a:p>
        </p:txBody>
      </p:sp>
      <p:sp>
        <p:nvSpPr>
          <p:cNvPr id="85" name="文本框 7"/>
          <p:cNvSpPr txBox="1"/>
          <p:nvPr/>
        </p:nvSpPr>
        <p:spPr>
          <a:xfrm>
            <a:off x="9982200" y="3472180"/>
            <a:ext cx="2416175" cy="309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defTabSz="2145030">
              <a:lnSpc>
                <a:spcPct val="80000"/>
              </a:lnSpc>
              <a:defRPr sz="2000" spc="0">
                <a:solidFill>
                  <a:srgbClr val="000000"/>
                </a:solidFill>
              </a:defRPr>
            </a:lvl1pPr>
          </a:lstStyle>
          <a:p>
            <a:pPr marL="0" marR="0" lvl="0" indent="0" algn="ctr" defTabSz="3632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 Sans 3.0" panose="00020600040101010101" charset="-122"/>
              </a:rPr>
              <a:t>覆盖国家与地区</a:t>
            </a:r>
          </a:p>
        </p:txBody>
      </p:sp>
      <p:sp>
        <p:nvSpPr>
          <p:cNvPr id="87" name="文本框 7"/>
          <p:cNvSpPr txBox="1"/>
          <p:nvPr/>
        </p:nvSpPr>
        <p:spPr>
          <a:xfrm>
            <a:off x="13549630" y="3472180"/>
            <a:ext cx="2698750" cy="309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defTabSz="2145030">
              <a:lnSpc>
                <a:spcPct val="80000"/>
              </a:lnSpc>
              <a:defRPr sz="2000" spc="0">
                <a:solidFill>
                  <a:srgbClr val="000000"/>
                </a:solidFill>
              </a:defRPr>
            </a:lvl1pPr>
          </a:lstStyle>
          <a:p>
            <a:pPr marL="0" marR="0" lvl="0" indent="0" algn="ctr" defTabSz="3632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 Sans 3.0" panose="00020600040101010101" charset="-122"/>
              </a:rPr>
              <a:t>全球月活跃用户数</a:t>
            </a:r>
          </a:p>
        </p:txBody>
      </p:sp>
      <p:sp>
        <p:nvSpPr>
          <p:cNvPr id="50" name="文本框 6"/>
          <p:cNvSpPr txBox="1"/>
          <p:nvPr/>
        </p:nvSpPr>
        <p:spPr>
          <a:xfrm>
            <a:off x="6318885" y="2647315"/>
            <a:ext cx="3028315" cy="621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lnSpc>
                <a:spcPct val="70000"/>
              </a:lnSpc>
              <a:defRPr sz="9000" spc="-180">
                <a:solidFill>
                  <a:srgbClr val="63C55D"/>
                </a:solidFill>
              </a:defRPr>
            </a:lvl1pPr>
          </a:lstStyle>
          <a:p>
            <a:pPr marL="0" marR="0" lvl="0" indent="0" algn="ctr" defTabSz="11525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 Sans Regular"/>
              </a:rPr>
              <a:t>68 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 Sans Regular"/>
              </a:rPr>
              <a:t>种</a:t>
            </a:r>
          </a:p>
        </p:txBody>
      </p:sp>
      <p:sp>
        <p:nvSpPr>
          <p:cNvPr id="51" name="文本框 6"/>
          <p:cNvSpPr txBox="1"/>
          <p:nvPr/>
        </p:nvSpPr>
        <p:spPr>
          <a:xfrm>
            <a:off x="9759950" y="2647315"/>
            <a:ext cx="3031490" cy="621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lnSpc>
                <a:spcPct val="70000"/>
              </a:lnSpc>
              <a:defRPr sz="9000" spc="-180">
                <a:solidFill>
                  <a:srgbClr val="63C55D"/>
                </a:solidFill>
              </a:defRPr>
            </a:lvl1pPr>
          </a:lstStyle>
          <a:p>
            <a:pPr marL="0" marR="0" lvl="0" indent="0" algn="ctr" defTabSz="11525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 Sans Regular"/>
              </a:rPr>
              <a:t>60+</a:t>
            </a:r>
          </a:p>
        </p:txBody>
      </p:sp>
      <p:sp>
        <p:nvSpPr>
          <p:cNvPr id="52" name="文本框 6"/>
          <p:cNvSpPr txBox="1"/>
          <p:nvPr/>
        </p:nvSpPr>
        <p:spPr>
          <a:xfrm>
            <a:off x="13376910" y="2647315"/>
            <a:ext cx="2871470" cy="621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lnSpc>
                <a:spcPct val="70000"/>
              </a:lnSpc>
              <a:defRPr sz="9000" spc="-180">
                <a:solidFill>
                  <a:srgbClr val="63C55D"/>
                </a:solidFill>
              </a:defRPr>
            </a:lvl1pPr>
          </a:lstStyle>
          <a:p>
            <a:pPr marL="0" marR="0" lvl="0" indent="0" algn="ctr" defTabSz="11525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 Sans Regular"/>
              </a:rPr>
              <a:t>5.9 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 Sans Regular"/>
              </a:rPr>
              <a:t>亿</a:t>
            </a: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 Sans Regular"/>
              </a:rPr>
              <a:t>+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" y="997585"/>
            <a:ext cx="1925320" cy="1083310"/>
          </a:xfrm>
          <a:prstGeom prst="rect">
            <a:avLst/>
          </a:prstGeom>
        </p:spPr>
      </p:pic>
      <p:sp>
        <p:nvSpPr>
          <p:cNvPr id="100" name="矩形 1"/>
          <p:cNvSpPr txBox="1"/>
          <p:nvPr/>
        </p:nvSpPr>
        <p:spPr>
          <a:xfrm>
            <a:off x="532997" y="6520810"/>
            <a:ext cx="3762375" cy="3327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lnSpc>
                <a:spcPct val="100000"/>
              </a:lnSpc>
              <a:defRPr sz="1000" spc="0">
                <a:solidFill>
                  <a:srgbClr val="A7A7A7"/>
                </a:solidFill>
                <a:latin typeface="OPPOSans-S-R"/>
                <a:ea typeface="OPPOSans-S-R"/>
                <a:cs typeface="OPPOSans-S-R"/>
                <a:sym typeface="OPPOSans-S-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数据来源：OPPO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内部统计数据，202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年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 9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月</a:t>
            </a:r>
          </a:p>
        </p:txBody>
      </p:sp>
      <p:sp>
        <p:nvSpPr>
          <p:cNvPr id="35" name="直接连接符 34"/>
          <p:cNvSpPr/>
          <p:nvPr/>
        </p:nvSpPr>
        <p:spPr>
          <a:xfrm>
            <a:off x="5998845" y="3952875"/>
            <a:ext cx="11424920" cy="635"/>
          </a:xfrm>
          <a:prstGeom prst="line">
            <a:avLst/>
          </a:prstGeom>
          <a:ln w="38100">
            <a:solidFill>
              <a:srgbClr val="2CFF73"/>
            </a:solidFill>
          </a:ln>
        </p:spPr>
        <p:txBody>
          <a:bodyPr lIns="45718" tIns="45718" rIns="45718" bIns="45718"/>
          <a:lstStyle/>
          <a:p>
            <a:endParaRPr dirty="0">
              <a:solidFill>
                <a:srgbClr val="201F1C"/>
              </a:solidFill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</a:endParaRPr>
          </a:p>
        </p:txBody>
      </p:sp>
      <p:sp>
        <p:nvSpPr>
          <p:cNvPr id="54" name="250mins"/>
          <p:cNvSpPr txBox="1"/>
          <p:nvPr/>
        </p:nvSpPr>
        <p:spPr>
          <a:xfrm>
            <a:off x="14653266" y="4262836"/>
            <a:ext cx="1465580" cy="7226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680720">
              <a:lnSpc>
                <a:spcPct val="100000"/>
              </a:lnSpc>
              <a:defRPr sz="4400" spc="-240">
                <a:solidFill>
                  <a:srgbClr val="2DC84D"/>
                </a:solidFill>
              </a:defRPr>
            </a:lvl1pPr>
          </a:lstStyle>
          <a:p>
            <a:pPr marL="0" marR="0" lvl="0" indent="0" algn="l" defTabSz="6807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30 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万</a:t>
            </a: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+</a:t>
            </a:r>
          </a:p>
        </p:txBody>
      </p:sp>
      <p:sp>
        <p:nvSpPr>
          <p:cNvPr id="62" name="650m+"/>
          <p:cNvSpPr txBox="1"/>
          <p:nvPr/>
        </p:nvSpPr>
        <p:spPr>
          <a:xfrm>
            <a:off x="12237054" y="4262827"/>
            <a:ext cx="1548130" cy="7226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680720">
              <a:lnSpc>
                <a:spcPct val="100000"/>
              </a:lnSpc>
              <a:defRPr sz="4400" spc="-240">
                <a:solidFill>
                  <a:srgbClr val="2DC84D"/>
                </a:solidFill>
              </a:defRPr>
            </a:lvl1pPr>
          </a:lstStyle>
          <a:p>
            <a:pPr marL="0" marR="0" lvl="0" indent="0" algn="l" defTabSz="6807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3.8 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亿</a:t>
            </a: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+</a:t>
            </a:r>
          </a:p>
        </p:txBody>
      </p:sp>
      <p:sp>
        <p:nvSpPr>
          <p:cNvPr id="64" name="10billion"/>
          <p:cNvSpPr txBox="1"/>
          <p:nvPr/>
        </p:nvSpPr>
        <p:spPr>
          <a:xfrm>
            <a:off x="9580503" y="4262827"/>
            <a:ext cx="1640840" cy="7226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680720">
              <a:lnSpc>
                <a:spcPct val="100000"/>
              </a:lnSpc>
              <a:defRPr sz="4400" spc="-240">
                <a:solidFill>
                  <a:srgbClr val="2DC84D"/>
                </a:solidFill>
              </a:defRPr>
            </a:lvl1pPr>
          </a:lstStyle>
          <a:p>
            <a:pPr marL="0" marR="0" lvl="0" indent="0" algn="l" defTabSz="6807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518 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亿</a:t>
            </a: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+</a:t>
            </a:r>
          </a:p>
        </p:txBody>
      </p:sp>
      <p:sp>
        <p:nvSpPr>
          <p:cNvPr id="65" name="OPPO 浏览器日活"/>
          <p:cNvSpPr txBox="1"/>
          <p:nvPr/>
        </p:nvSpPr>
        <p:spPr>
          <a:xfrm>
            <a:off x="12264359" y="5153730"/>
            <a:ext cx="1946275" cy="4114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4290060">
              <a:lnSpc>
                <a:spcPct val="100000"/>
              </a:lnSpc>
              <a:defRPr sz="1800" spc="0">
                <a:solidFill>
                  <a:srgbClr val="535353"/>
                </a:solidFill>
                <a:latin typeface="OPPOSans-S-R"/>
                <a:ea typeface="OPPOSans-S-R"/>
                <a:cs typeface="OPPOSans-S-R"/>
                <a:sym typeface="OPPOSans-S-R"/>
              </a:defRPr>
            </a:lvl1pPr>
          </a:lstStyle>
          <a:p>
            <a:pPr marL="0" marR="0" lvl="0" indent="0" algn="l" defTabSz="429006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OPPO</a:t>
            </a:r>
            <a:r>
              <a:rPr kumimoji="0" lang="zh-CN" altLang="en-US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 </a:t>
            </a:r>
            <a:r>
              <a:rPr kumimoji="0" b="0" i="0" u="none" strike="noStrike" kern="0" cap="none" normalizeH="0" baseline="0" noProof="0" dirty="0" err="1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浏览器</a:t>
            </a:r>
            <a:r>
              <a:rPr kumimoji="0" lang="zh-CN" altLang="en-US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月</a:t>
            </a:r>
            <a:r>
              <a:rPr kumimoji="0" b="0" i="0" u="none" strike="noStrike" kern="0" cap="none" normalizeH="0" baseline="0" noProof="0" dirty="0" err="1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活</a:t>
            </a:r>
          </a:p>
        </p:txBody>
      </p:sp>
      <p:sp>
        <p:nvSpPr>
          <p:cNvPr id="66" name="OPPO 软件商店日下载更新量"/>
          <p:cNvSpPr txBox="1"/>
          <p:nvPr/>
        </p:nvSpPr>
        <p:spPr>
          <a:xfrm>
            <a:off x="6819642" y="5153730"/>
            <a:ext cx="2733040" cy="4114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4290060">
              <a:lnSpc>
                <a:spcPct val="100000"/>
              </a:lnSpc>
              <a:defRPr sz="1800" spc="0">
                <a:solidFill>
                  <a:srgbClr val="535353"/>
                </a:solidFill>
                <a:latin typeface="OPPOSans-S-R"/>
                <a:ea typeface="OPPOSans-S-R"/>
                <a:cs typeface="OPPOSans-S-R"/>
                <a:sym typeface="OPPOSans-S-R"/>
              </a:defRPr>
            </a:lvl1pPr>
          </a:lstStyle>
          <a:p>
            <a:pPr marL="0" marR="0" lvl="0" indent="0" algn="l" defTabSz="429006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OPPO</a:t>
            </a:r>
            <a:r>
              <a:rPr kumimoji="0" lang="zh-CN" altLang="en-US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 </a:t>
            </a:r>
            <a:r>
              <a:rPr kumimoji="0" b="0" i="0" u="none" strike="noStrike" kern="0" cap="none" normalizeH="0" baseline="0" noProof="0" dirty="0" err="1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软件商店</a:t>
            </a:r>
            <a:r>
              <a:rPr kumimoji="0" lang="zh-CN" altLang="en-US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分发</a:t>
            </a:r>
            <a:r>
              <a:rPr kumimoji="0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量</a:t>
            </a:r>
            <a:r>
              <a:rPr kumimoji="0" lang="en-US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/</a:t>
            </a:r>
            <a:r>
              <a:rPr kumimoji="0" lang="zh-CN" altLang="en-US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月</a:t>
            </a:r>
          </a:p>
        </p:txBody>
      </p:sp>
      <p:sp>
        <p:nvSpPr>
          <p:cNvPr id="67" name="内容生态总内容日曝光量/天"/>
          <p:cNvSpPr txBox="1"/>
          <p:nvPr/>
        </p:nvSpPr>
        <p:spPr>
          <a:xfrm>
            <a:off x="9466838" y="5153730"/>
            <a:ext cx="2328545" cy="4114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4290060">
              <a:lnSpc>
                <a:spcPct val="100000"/>
              </a:lnSpc>
              <a:defRPr sz="1800" spc="0">
                <a:solidFill>
                  <a:srgbClr val="535353"/>
                </a:solidFill>
                <a:latin typeface="OPPOSans-S-R"/>
                <a:ea typeface="OPPOSans-S-R"/>
                <a:cs typeface="OPPOSans-S-R"/>
                <a:sym typeface="OPPOSans-S-R"/>
              </a:defRPr>
            </a:lvl1pPr>
          </a:lstStyle>
          <a:p>
            <a:pPr marL="0" marR="0" lvl="0" indent="0" algn="l" defTabSz="429006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OPPO </a:t>
            </a:r>
            <a:r>
              <a:rPr kumimoji="0" lang="zh-CN" altLang="en-US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资讯分发量</a:t>
            </a:r>
            <a:r>
              <a:rPr kumimoji="0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/</a:t>
            </a:r>
            <a:r>
              <a:rPr kumimoji="0" lang="en-US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 </a:t>
            </a:r>
            <a:r>
              <a:rPr kumimoji="0" lang="en-US" b="0" i="0" u="none" strike="noStrike" kern="0" cap="none" normalizeH="0" baseline="0" noProof="0" dirty="0" err="1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月</a:t>
            </a:r>
          </a:p>
        </p:txBody>
      </p:sp>
      <p:sp>
        <p:nvSpPr>
          <p:cNvPr id="69" name="820m+"/>
          <p:cNvSpPr txBox="1"/>
          <p:nvPr/>
        </p:nvSpPr>
        <p:spPr>
          <a:xfrm>
            <a:off x="7008872" y="4262827"/>
            <a:ext cx="1638935" cy="7226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680720">
              <a:lnSpc>
                <a:spcPct val="100000"/>
              </a:lnSpc>
              <a:defRPr sz="4400" spc="-240">
                <a:solidFill>
                  <a:srgbClr val="2DC84D"/>
                </a:solidFill>
              </a:defRPr>
            </a:lvl1pPr>
          </a:lstStyle>
          <a:p>
            <a:pPr marL="0" marR="0" lvl="0" indent="0" algn="l" defTabSz="6807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183 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亿</a:t>
            </a: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M"/>
              </a:rPr>
              <a:t>+</a:t>
            </a:r>
          </a:p>
        </p:txBody>
      </p:sp>
      <p:sp>
        <p:nvSpPr>
          <p:cNvPr id="70" name="每日App 平均使用时间"/>
          <p:cNvSpPr txBox="1"/>
          <p:nvPr/>
        </p:nvSpPr>
        <p:spPr>
          <a:xfrm>
            <a:off x="14773916" y="5153741"/>
            <a:ext cx="1244600" cy="4114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4290060">
              <a:lnSpc>
                <a:spcPct val="100000"/>
              </a:lnSpc>
              <a:defRPr sz="1800" spc="0">
                <a:solidFill>
                  <a:srgbClr val="535353"/>
                </a:solidFill>
                <a:latin typeface="OPPOSans-S-R"/>
                <a:ea typeface="OPPOSans-S-R"/>
                <a:cs typeface="OPPOSans-S-R"/>
                <a:sym typeface="OPPOSans-S-R"/>
              </a:defRPr>
            </a:lvl1pPr>
          </a:lstStyle>
          <a:p>
            <a:pPr marL="0" marR="0" lvl="0" indent="0" algn="l" defTabSz="429006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normalizeH="0" baseline="0" noProof="0" dirty="0">
                <a:ln>
                  <a:noFill/>
                </a:ln>
                <a:solidFill>
                  <a:srgbClr val="201F1C"/>
                </a:solidFill>
                <a:effectLst/>
                <a:uLnTx/>
                <a:uFillTx/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OPPOSans-S-R"/>
              </a:rPr>
              <a:t>全球开发者</a:t>
            </a: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435" y="4948555"/>
            <a:ext cx="3669665" cy="2065020"/>
          </a:xfrm>
          <a:prstGeom prst="rect">
            <a:avLst/>
          </a:prstGeom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00" y="4955540"/>
            <a:ext cx="3658870" cy="205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276878" y="931228"/>
            <a:ext cx="140398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7118985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ColorOS</a:t>
            </a:r>
            <a:r>
              <a:rPr lang="zh-CN" altLang="en-US" sz="32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面对的问题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119755" y="2296160"/>
            <a:ext cx="1967865" cy="676910"/>
          </a:xfrm>
          <a:prstGeom prst="roundRect">
            <a:avLst/>
          </a:prstGeom>
          <a:solidFill>
            <a:srgbClr val="6DBC8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OPPOSans B" panose="00020600040101010101" charset="-122"/>
                <a:ea typeface="OPPOSans B" panose="00020600040101010101" charset="-122"/>
              </a:rPr>
              <a:t>动效流畅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3769975" y="2296160"/>
            <a:ext cx="1967865" cy="676910"/>
          </a:xfrm>
          <a:prstGeom prst="roundRect">
            <a:avLst/>
          </a:prstGeom>
          <a:solidFill>
            <a:srgbClr val="6DBC8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OPPOSans B" panose="00020600040101010101" charset="-122"/>
                <a:ea typeface="OPPOSans B" panose="00020600040101010101" charset="-122"/>
              </a:rPr>
              <a:t>启切丝滑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782310" y="2296160"/>
            <a:ext cx="1967865" cy="676910"/>
          </a:xfrm>
          <a:prstGeom prst="roundRect">
            <a:avLst/>
          </a:prstGeom>
          <a:solidFill>
            <a:srgbClr val="6DBC8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OPPOSans B" panose="00020600040101010101" charset="-122"/>
                <a:ea typeface="OPPOSans B" panose="00020600040101010101" charset="-122"/>
              </a:rPr>
              <a:t>多窗口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6432530" y="2296160"/>
            <a:ext cx="1967865" cy="676910"/>
          </a:xfrm>
          <a:prstGeom prst="roundRect">
            <a:avLst/>
          </a:prstGeom>
          <a:solidFill>
            <a:srgbClr val="6DBC8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OPPOSans B" panose="00020600040101010101" charset="-122"/>
                <a:ea typeface="OPPOSans B" panose="00020600040101010101" charset="-122"/>
              </a:rPr>
              <a:t>多任务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8444865" y="2296160"/>
            <a:ext cx="1967865" cy="676910"/>
          </a:xfrm>
          <a:prstGeom prst="roundRect">
            <a:avLst/>
          </a:prstGeom>
          <a:solidFill>
            <a:srgbClr val="6DBC8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OPPOSans B" panose="00020600040101010101" charset="-122"/>
                <a:ea typeface="OPPOSans B" panose="00020600040101010101" charset="-122"/>
              </a:rPr>
              <a:t>久用如新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19095085" y="2296160"/>
            <a:ext cx="1967865" cy="676910"/>
          </a:xfrm>
          <a:prstGeom prst="roundRect">
            <a:avLst/>
          </a:prstGeom>
          <a:solidFill>
            <a:srgbClr val="6DBC8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OPPOSans B" panose="00020600040101010101" charset="-122"/>
                <a:ea typeface="OPPOSans B" panose="00020600040101010101" charset="-122"/>
              </a:rPr>
              <a:t>长用不热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11107420" y="2296160"/>
            <a:ext cx="1967865" cy="676910"/>
          </a:xfrm>
          <a:prstGeom prst="roundRect">
            <a:avLst/>
          </a:prstGeom>
          <a:solidFill>
            <a:srgbClr val="6DBC8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OPPOSans B" panose="00020600040101010101" charset="-122"/>
                <a:ea typeface="OPPOSans B" panose="00020600040101010101" charset="-122"/>
              </a:rPr>
              <a:t>游戏跟手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424430" y="3274060"/>
            <a:ext cx="6255385" cy="574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丰富繁杂的手机场景用户需求</a:t>
            </a:r>
          </a:p>
        </p:txBody>
      </p:sp>
      <p:sp>
        <p:nvSpPr>
          <p:cNvPr id="73" name="矩形: 圆角 72"/>
          <p:cNvSpPr/>
          <p:nvPr/>
        </p:nvSpPr>
        <p:spPr>
          <a:xfrm>
            <a:off x="3583305" y="4735830"/>
            <a:ext cx="1776730" cy="911225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调度要对前台及时响应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060170" y="3981450"/>
            <a:ext cx="7703820" cy="50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在手机移动场景中，</a:t>
            </a:r>
            <a:r>
              <a:rPr lang="en-US" altLang="zh-CN" sz="24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Linux</a:t>
            </a:r>
            <a:r>
              <a:rPr lang="zh-CN" altLang="en-US" sz="24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内核无法提供有力的支撑</a:t>
            </a:r>
          </a:p>
        </p:txBody>
      </p:sp>
      <p:sp>
        <p:nvSpPr>
          <p:cNvPr id="30" name="矩形: 圆角 72"/>
          <p:cNvSpPr/>
          <p:nvPr/>
        </p:nvSpPr>
        <p:spPr>
          <a:xfrm>
            <a:off x="5980430" y="4735830"/>
            <a:ext cx="1930400" cy="911225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CPU要以最好的能效完成计算</a:t>
            </a:r>
          </a:p>
        </p:txBody>
      </p:sp>
      <p:sp>
        <p:nvSpPr>
          <p:cNvPr id="31" name="矩形: 圆角 72"/>
          <p:cNvSpPr/>
          <p:nvPr/>
        </p:nvSpPr>
        <p:spPr>
          <a:xfrm>
            <a:off x="8531225" y="4735830"/>
            <a:ext cx="1936115" cy="911225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文件系统和内存需要抵抗碎片化</a:t>
            </a:r>
          </a:p>
        </p:txBody>
      </p:sp>
      <p:sp>
        <p:nvSpPr>
          <p:cNvPr id="32" name="矩形: 圆角 72"/>
          <p:cNvSpPr/>
          <p:nvPr/>
        </p:nvSpPr>
        <p:spPr>
          <a:xfrm>
            <a:off x="11087735" y="4735830"/>
            <a:ext cx="1929130" cy="911225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前台内存分配需求要及时响应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1631275" y="2409825"/>
            <a:ext cx="1122045" cy="574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......</a:t>
            </a:r>
          </a:p>
        </p:txBody>
      </p:sp>
      <p:sp>
        <p:nvSpPr>
          <p:cNvPr id="34" name="矩形: 圆角 72"/>
          <p:cNvSpPr/>
          <p:nvPr/>
        </p:nvSpPr>
        <p:spPr>
          <a:xfrm>
            <a:off x="13637260" y="4735830"/>
            <a:ext cx="1815465" cy="911225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后台的IO请求不能影响前台</a:t>
            </a:r>
          </a:p>
        </p:txBody>
      </p:sp>
      <p:sp>
        <p:nvSpPr>
          <p:cNvPr id="35" name="矩形: 圆角 72"/>
          <p:cNvSpPr/>
          <p:nvPr/>
        </p:nvSpPr>
        <p:spPr>
          <a:xfrm>
            <a:off x="16073120" y="4735830"/>
            <a:ext cx="1972310" cy="911225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高并发场景需要优先前台持锁</a:t>
            </a:r>
          </a:p>
        </p:txBody>
      </p:sp>
      <p:sp>
        <p:nvSpPr>
          <p:cNvPr id="36" name="矩形: 圆角 72"/>
          <p:cNvSpPr/>
          <p:nvPr/>
        </p:nvSpPr>
        <p:spPr>
          <a:xfrm>
            <a:off x="18665825" y="4735830"/>
            <a:ext cx="1815465" cy="911225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计算任务要考虑底层硬件</a:t>
            </a:r>
          </a:p>
        </p:txBody>
      </p:sp>
      <p:cxnSp>
        <p:nvCxnSpPr>
          <p:cNvPr id="8" name="直线连接符 5"/>
          <p:cNvCxnSpPr/>
          <p:nvPr/>
        </p:nvCxnSpPr>
        <p:spPr>
          <a:xfrm>
            <a:off x="3120390" y="3848100"/>
            <a:ext cx="18246090" cy="0"/>
          </a:xfrm>
          <a:prstGeom prst="line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144230" y="4961890"/>
            <a:ext cx="1122045" cy="574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......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11727815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目前的</a:t>
            </a:r>
            <a:r>
              <a:rPr lang="en-US" altLang="zh-CN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Linux</a:t>
            </a:r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在移动平台存在的问题之一：</a:t>
            </a:r>
            <a:r>
              <a:rPr lang="en-US" altLang="zh-CN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CPU</a:t>
            </a:r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资源调度问题</a:t>
            </a:r>
            <a:endParaRPr lang="zh-CN" altLang="en-US" sz="32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sp>
        <p:nvSpPr>
          <p:cNvPr id="13" name="textbox 13"/>
          <p:cNvSpPr/>
          <p:nvPr/>
        </p:nvSpPr>
        <p:spPr>
          <a:xfrm>
            <a:off x="8045450" y="5487035"/>
            <a:ext cx="2846070" cy="8312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ctr" rtl="0" eaLnBrk="0">
              <a:lnSpc>
                <a:spcPct val="109000"/>
              </a:lnSpc>
            </a:pPr>
            <a:r>
              <a:rPr lang="zh-CN" sz="3200" b="1" kern="0" spc="-330" dirty="0">
                <a:solidFill>
                  <a:srgbClr val="FFFFFF">
                    <a:alpha val="100000"/>
                  </a:srgbClr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公平调度</a:t>
            </a:r>
            <a:endParaRPr lang="zh-CN" sz="3200" b="1" kern="0" spc="-640" dirty="0">
              <a:solidFill>
                <a:srgbClr val="FFFFFF">
                  <a:alpha val="100000"/>
                </a:srgbClr>
              </a:solidFill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03955" y="2146935"/>
            <a:ext cx="3312795" cy="16554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问题1：安卓将top app的ui和render提升至110，但是重载下仍然会有流畅性问题，因为CFS任务的优先级仅仅是控制线程分配资源的额度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741775" y="1800225"/>
            <a:ext cx="4090035" cy="16554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问题</a:t>
            </a:r>
            <a:r>
              <a:rPr lang="en-US" altLang="zh-CN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2</a:t>
            </a:r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：传统的PELT负载跟踪算法和schedutil governor对快速变化的负载反应慢，不能尽快提升</a:t>
            </a:r>
            <a:r>
              <a:rPr lang="en-US" altLang="zh-CN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CPU</a:t>
            </a:r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频率，从而无法在8.3ms内完成绘制和渲染（120HZ场景）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340735" y="4918075"/>
            <a:ext cx="3799205" cy="19602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问题3：合成和屏显相关线程为rt线程，标准内核没有对rt进行负载跟踪，所以无法对重载的rt线程进行及时的提频和迁核，从而导致无法在8.3ms内完成合成和屏显需要的运算（120HZ场景）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936720" y="5215890"/>
            <a:ext cx="3672205" cy="16554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问题4：音频线程虽然设置为rt，但是仍然无法确保调度延迟（当放到深度睡眠的CPU或者放到disable preempt的cpu上），引起音频卡顿</a:t>
            </a:r>
          </a:p>
        </p:txBody>
      </p:sp>
      <p:sp>
        <p:nvSpPr>
          <p:cNvPr id="15" name="矩形: 圆角 73"/>
          <p:cNvSpPr/>
          <p:nvPr/>
        </p:nvSpPr>
        <p:spPr>
          <a:xfrm>
            <a:off x="8474710" y="3084195"/>
            <a:ext cx="3325495" cy="97218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关注资源公平分配</a:t>
            </a:r>
          </a:p>
        </p:txBody>
      </p:sp>
      <p:sp>
        <p:nvSpPr>
          <p:cNvPr id="16" name="矩形: 圆角 73"/>
          <p:cNvSpPr/>
          <p:nvPr/>
        </p:nvSpPr>
        <p:spPr>
          <a:xfrm>
            <a:off x="12216130" y="3084830"/>
            <a:ext cx="3319780" cy="97155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负载跟踪算法</a:t>
            </a:r>
          </a:p>
          <a:p>
            <a:pPr lvl="0" algn="ctr"/>
            <a:r>
              <a:rPr lang="zh-CN" altLang="en-US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适合平稳场景</a:t>
            </a:r>
          </a:p>
        </p:txBody>
      </p:sp>
      <p:sp>
        <p:nvSpPr>
          <p:cNvPr id="39" name="左箭头 38"/>
          <p:cNvSpPr/>
          <p:nvPr/>
        </p:nvSpPr>
        <p:spPr>
          <a:xfrm rot="1500000">
            <a:off x="7226300" y="3028315"/>
            <a:ext cx="760730" cy="28511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126980" y="5622290"/>
            <a:ext cx="4012565" cy="43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标准内核在</a:t>
            </a:r>
            <a:r>
              <a:rPr lang="en-US" altLang="zh-CN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CPU</a:t>
            </a:r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管理机制的问题</a:t>
            </a:r>
          </a:p>
        </p:txBody>
      </p:sp>
      <p:sp>
        <p:nvSpPr>
          <p:cNvPr id="41" name="左箭头 40"/>
          <p:cNvSpPr/>
          <p:nvPr/>
        </p:nvSpPr>
        <p:spPr>
          <a:xfrm rot="9300000">
            <a:off x="15744190" y="2553970"/>
            <a:ext cx="760730" cy="28511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42" name="左箭头 41"/>
          <p:cNvSpPr/>
          <p:nvPr/>
        </p:nvSpPr>
        <p:spPr>
          <a:xfrm rot="20040000">
            <a:off x="7317740" y="5448935"/>
            <a:ext cx="760730" cy="28511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43" name="左箭头 42"/>
          <p:cNvSpPr/>
          <p:nvPr/>
        </p:nvSpPr>
        <p:spPr>
          <a:xfrm rot="11460000">
            <a:off x="15854045" y="5448935"/>
            <a:ext cx="760730" cy="28511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162290" y="2764790"/>
            <a:ext cx="7633335" cy="2804795"/>
          </a:xfrm>
          <a:prstGeom prst="roundRect">
            <a:avLst/>
          </a:prstGeom>
          <a:noFill/>
          <a:ln w="28575" cap="flat" cmpd="sng" algn="ctr">
            <a:solidFill>
              <a:srgbClr val="00925F">
                <a:shade val="50000"/>
              </a:srgbClr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 lang="zh-CN" altLang="en-US" sz="1200">
              <a:latin typeface="OPPOSans-J H" panose="00020600040101010101" charset="-122"/>
              <a:ea typeface="OPPOSans-J H" panose="00020600040101010101" charset="-122"/>
            </a:endParaRPr>
          </a:p>
        </p:txBody>
      </p:sp>
      <p:sp>
        <p:nvSpPr>
          <p:cNvPr id="45" name="矩形: 圆角 73"/>
          <p:cNvSpPr/>
          <p:nvPr/>
        </p:nvSpPr>
        <p:spPr>
          <a:xfrm>
            <a:off x="8474710" y="4258945"/>
            <a:ext cx="3325495" cy="97218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实时调度未考虑</a:t>
            </a:r>
          </a:p>
          <a:p>
            <a:pPr algn="ctr"/>
            <a:r>
              <a:rPr lang="zh-CN" altLang="en-US" sz="28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异构场景</a:t>
            </a:r>
            <a:endParaRPr lang="zh-CN" altLang="en-US" sz="2800" dirty="0"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</a:endParaRPr>
          </a:p>
        </p:txBody>
      </p:sp>
      <p:sp>
        <p:nvSpPr>
          <p:cNvPr id="46" name="矩形: 圆角 73"/>
          <p:cNvSpPr/>
          <p:nvPr/>
        </p:nvSpPr>
        <p:spPr>
          <a:xfrm>
            <a:off x="12216130" y="4259580"/>
            <a:ext cx="3319780" cy="97155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功耗和响应之间</a:t>
            </a:r>
          </a:p>
          <a:p>
            <a:pPr lvl="0" algn="ctr"/>
            <a:r>
              <a:rPr lang="zh-CN" altLang="en-US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没有很好的平衡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11135360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目前的</a:t>
            </a:r>
            <a:r>
              <a:rPr lang="en-US" altLang="zh-CN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Linux</a:t>
            </a:r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在移动平台存在的问题之二：内存问题</a:t>
            </a:r>
            <a:endParaRPr lang="zh-CN" altLang="en-US" sz="32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21965" y="2134235"/>
            <a:ext cx="3056255" cy="16554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问题1：内存泄露没法及时发现和给予足够的定位信息，从而导致死机或者严重卡顿问题长时间困扰用户，无法及时修复。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524115" y="2041525"/>
            <a:ext cx="3704590" cy="19602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问题2：内存碎片化会导致大块内存分配慢，导致应用启动慢、滑动卡顿等问题。在极端情况下，内存分配会失败，从而导致ANR或者整机重启的严重BUG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263880" y="1682750"/>
            <a:ext cx="3654425" cy="13506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问题3：绘制、渲染线程卡在内存分配和访问路径上，无法及时完成用户界面的更新，从而引入流畅性问题。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841720" y="1812290"/>
            <a:ext cx="3672205" cy="16554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问题4：回收线程的回收效率低下，导致CPU负载高，影响其他线程调度，引入流畅性问题。此外，长时间运行的Kswapd还会导致机器发热等问题。</a:t>
            </a:r>
          </a:p>
        </p:txBody>
      </p:sp>
      <p:sp>
        <p:nvSpPr>
          <p:cNvPr id="14" name="矩形: 圆角 73"/>
          <p:cNvSpPr/>
          <p:nvPr/>
        </p:nvSpPr>
        <p:spPr>
          <a:xfrm>
            <a:off x="4415155" y="4887595"/>
            <a:ext cx="3326130" cy="92202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内存泄露</a:t>
            </a:r>
          </a:p>
        </p:txBody>
      </p:sp>
      <p:sp>
        <p:nvSpPr>
          <p:cNvPr id="15" name="矩形: 圆角 73"/>
          <p:cNvSpPr/>
          <p:nvPr/>
        </p:nvSpPr>
        <p:spPr>
          <a:xfrm>
            <a:off x="8114665" y="4887595"/>
            <a:ext cx="3326765" cy="92202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内存碎片化</a:t>
            </a:r>
          </a:p>
        </p:txBody>
      </p:sp>
      <p:sp>
        <p:nvSpPr>
          <p:cNvPr id="16" name="矩形: 圆角 73"/>
          <p:cNvSpPr/>
          <p:nvPr/>
        </p:nvSpPr>
        <p:spPr>
          <a:xfrm>
            <a:off x="11814810" y="4887595"/>
            <a:ext cx="3326765" cy="922020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用户体验线程无法及时获取内存资源</a:t>
            </a:r>
          </a:p>
        </p:txBody>
      </p:sp>
      <p:sp>
        <p:nvSpPr>
          <p:cNvPr id="17" name="矩形: 圆角 73"/>
          <p:cNvSpPr/>
          <p:nvPr/>
        </p:nvSpPr>
        <p:spPr>
          <a:xfrm>
            <a:off x="15514955" y="4888230"/>
            <a:ext cx="3326765" cy="92138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内存回收线程</a:t>
            </a:r>
          </a:p>
          <a:p>
            <a:pPr lvl="0" algn="ctr"/>
            <a:r>
              <a:rPr lang="zh-CN" altLang="en-US" sz="28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  <a:sym typeface="+mn-ea"/>
              </a:rPr>
              <a:t>负载高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228705" y="6223000"/>
            <a:ext cx="4498340" cy="43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标准内核在内存管理机制上的问题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3756025" y="4678045"/>
            <a:ext cx="15748000" cy="1353820"/>
          </a:xfrm>
          <a:prstGeom prst="roundRect">
            <a:avLst/>
          </a:prstGeom>
          <a:noFill/>
          <a:ln w="28575" cap="flat" cmpd="sng" algn="ctr">
            <a:solidFill>
              <a:srgbClr val="00925F">
                <a:shade val="50000"/>
              </a:srgbClr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 lang="zh-CN" altLang="en-US" sz="1200">
              <a:latin typeface="OPPOSans-J H" panose="00020600040101010101" charset="-122"/>
              <a:ea typeface="OPPOSans-J H" panose="00020600040101010101" charset="-122"/>
            </a:endParaRPr>
          </a:p>
        </p:txBody>
      </p:sp>
      <p:cxnSp>
        <p:nvCxnSpPr>
          <p:cNvPr id="6" name="直接箭头连接符 5"/>
          <p:cNvCxnSpPr>
            <a:stCxn id="14" idx="0"/>
            <a:endCxn id="4" idx="2"/>
          </p:cNvCxnSpPr>
          <p:nvPr/>
        </p:nvCxnSpPr>
        <p:spPr>
          <a:xfrm flipH="1" flipV="1">
            <a:off x="4550410" y="3789680"/>
            <a:ext cx="1527810" cy="1097915"/>
          </a:xfrm>
          <a:prstGeom prst="straightConnector1">
            <a:avLst/>
          </a:prstGeom>
          <a:ln w="31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6" idx="0"/>
            <a:endCxn id="12" idx="2"/>
          </p:cNvCxnSpPr>
          <p:nvPr/>
        </p:nvCxnSpPr>
        <p:spPr>
          <a:xfrm flipV="1">
            <a:off x="13478510" y="3033395"/>
            <a:ext cx="1612900" cy="1854200"/>
          </a:xfrm>
          <a:prstGeom prst="straightConnector1">
            <a:avLst/>
          </a:prstGeom>
          <a:ln w="31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5" idx="0"/>
            <a:endCxn id="10" idx="2"/>
          </p:cNvCxnSpPr>
          <p:nvPr/>
        </p:nvCxnSpPr>
        <p:spPr>
          <a:xfrm flipH="1" flipV="1">
            <a:off x="9376410" y="4001770"/>
            <a:ext cx="401955" cy="885825"/>
          </a:xfrm>
          <a:prstGeom prst="straightConnector1">
            <a:avLst/>
          </a:prstGeom>
          <a:ln w="31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7" idx="0"/>
            <a:endCxn id="5" idx="2"/>
          </p:cNvCxnSpPr>
          <p:nvPr/>
        </p:nvCxnSpPr>
        <p:spPr>
          <a:xfrm flipV="1">
            <a:off x="17178655" y="3467735"/>
            <a:ext cx="3499485" cy="1420495"/>
          </a:xfrm>
          <a:prstGeom prst="straightConnector1">
            <a:avLst/>
          </a:prstGeom>
          <a:ln w="31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429260" y="1142365"/>
            <a:ext cx="12396470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8965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目前的</a:t>
            </a:r>
            <a:r>
              <a:rPr lang="en-US" altLang="zh-CN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Linux</a:t>
            </a:r>
            <a:r>
              <a:rPr lang="zh-CN" altLang="en-US" sz="32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在移动平台存在的问题之三：锁竞争问题</a:t>
            </a:r>
            <a:endParaRPr lang="zh-CN" altLang="en-US" sz="32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 descr="oppo logo_画板 1 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81908" y="6486208"/>
            <a:ext cx="1403985" cy="322898"/>
          </a:xfrm>
          <a:prstGeom prst="rect">
            <a:avLst/>
          </a:prstGeom>
        </p:spPr>
      </p:pic>
      <p:sp>
        <p:nvSpPr>
          <p:cNvPr id="4" name="矩形: 圆角 2"/>
          <p:cNvSpPr/>
          <p:nvPr/>
        </p:nvSpPr>
        <p:spPr>
          <a:xfrm>
            <a:off x="2776491" y="4017411"/>
            <a:ext cx="2003617" cy="344641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running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7891" y="2664094"/>
            <a:ext cx="6368415" cy="43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问题</a:t>
            </a:r>
            <a:r>
              <a:rPr lang="en-US" altLang="zh-CN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1</a:t>
            </a:r>
            <a:r>
              <a:rPr lang="zh-CN" altLang="en-US" sz="20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：使用内核锁和用户空间锁产生的优先级翻转问题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241687" y="4675813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低优先级任务</a:t>
            </a:r>
          </a:p>
        </p:txBody>
      </p:sp>
      <p:sp>
        <p:nvSpPr>
          <p:cNvPr id="41" name="矩形: 圆角 40"/>
          <p:cNvSpPr/>
          <p:nvPr/>
        </p:nvSpPr>
        <p:spPr>
          <a:xfrm>
            <a:off x="4780108" y="4025259"/>
            <a:ext cx="2427111" cy="336793"/>
          </a:xfrm>
          <a:prstGeom prst="roundRect">
            <a:avLst/>
          </a:prstGeom>
          <a:solidFill>
            <a:srgbClr val="96634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blocked(D/S)</a:t>
            </a:r>
          </a:p>
        </p:txBody>
      </p:sp>
      <p:sp>
        <p:nvSpPr>
          <p:cNvPr id="42" name="矩形: 圆角 41"/>
          <p:cNvSpPr/>
          <p:nvPr/>
        </p:nvSpPr>
        <p:spPr>
          <a:xfrm>
            <a:off x="7207219" y="4017411"/>
            <a:ext cx="2427111" cy="344641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running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971805" y="3425961"/>
            <a:ext cx="2577465" cy="367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处于</a:t>
            </a:r>
            <a:r>
              <a:rPr lang="en-US" altLang="zh-CN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D/S</a:t>
            </a:r>
            <a:r>
              <a:rPr lang="zh-CN" altLang="en-US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状态，等待锁释放</a:t>
            </a:r>
          </a:p>
        </p:txBody>
      </p:sp>
      <p:sp>
        <p:nvSpPr>
          <p:cNvPr id="44" name="矩形: 圆角 43"/>
          <p:cNvSpPr/>
          <p:nvPr/>
        </p:nvSpPr>
        <p:spPr>
          <a:xfrm>
            <a:off x="2776491" y="4651697"/>
            <a:ext cx="1023894" cy="338554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running</a:t>
            </a:r>
          </a:p>
        </p:txBody>
      </p:sp>
      <p:sp>
        <p:nvSpPr>
          <p:cNvPr id="45" name="矩形: 圆角 44"/>
          <p:cNvSpPr/>
          <p:nvPr/>
        </p:nvSpPr>
        <p:spPr>
          <a:xfrm>
            <a:off x="3800386" y="4651697"/>
            <a:ext cx="3326674" cy="33679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runnable</a:t>
            </a:r>
          </a:p>
        </p:txBody>
      </p:sp>
      <p:sp>
        <p:nvSpPr>
          <p:cNvPr id="46" name="矩形: 圆角 45"/>
          <p:cNvSpPr/>
          <p:nvPr/>
        </p:nvSpPr>
        <p:spPr>
          <a:xfrm>
            <a:off x="7127060" y="4651697"/>
            <a:ext cx="2507270" cy="338554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running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732405" y="5429885"/>
            <a:ext cx="5690235" cy="61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低优先级任务持锁后被其他高优先级任务抢占，无法及时释放锁，从而导致</a:t>
            </a:r>
            <a:r>
              <a:rPr lang="en-US" altLang="zh-CN" sz="1600" dirty="0" err="1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Ux</a:t>
            </a:r>
            <a:r>
              <a:rPr lang="zh-CN" altLang="en-US" sz="1600" dirty="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线程长时间阻塞在锁上，从而产生卡顿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1261080" y="4027046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高优先级任务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680335" y="2664073"/>
            <a:ext cx="4496435" cy="43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问题</a:t>
            </a:r>
            <a:r>
              <a:rPr lang="en-US" altLang="zh-CN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2</a:t>
            </a:r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：</a:t>
            </a:r>
            <a:r>
              <a:rPr lang="en-US" altLang="zh-CN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 FIFO</a:t>
            </a:r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等待队列引入的性能问题</a:t>
            </a:r>
          </a:p>
        </p:txBody>
      </p:sp>
      <p:sp>
        <p:nvSpPr>
          <p:cNvPr id="50" name="矩形: 圆角 49"/>
          <p:cNvSpPr/>
          <p:nvPr/>
        </p:nvSpPr>
        <p:spPr>
          <a:xfrm>
            <a:off x="12221845" y="4114165"/>
            <a:ext cx="519430" cy="47815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T0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0899148" y="4114156"/>
            <a:ext cx="1198880" cy="367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锁等待队列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8618982" y="2664073"/>
            <a:ext cx="3931920" cy="43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问题</a:t>
            </a:r>
            <a:r>
              <a:rPr lang="en-US" altLang="zh-CN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3</a:t>
            </a:r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：</a:t>
            </a:r>
            <a:r>
              <a:rPr lang="en-US" altLang="zh-CN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 </a:t>
            </a:r>
            <a:r>
              <a:rPr lang="zh-CN" altLang="en-US" sz="20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激烈竞争引入的性能问题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5821025" y="4632325"/>
            <a:ext cx="1402080" cy="61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Ux</a:t>
            </a:r>
            <a:r>
              <a:rPr lang="zh-CN" altLang="en-US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任务</a:t>
            </a:r>
          </a:p>
          <a:p>
            <a:r>
              <a:rPr lang="zh-CN" altLang="en-US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阻塞挂入队尾</a:t>
            </a:r>
          </a:p>
        </p:txBody>
      </p:sp>
      <p:cxnSp>
        <p:nvCxnSpPr>
          <p:cNvPr id="68" name="直接箭头连接符 67"/>
          <p:cNvCxnSpPr/>
          <p:nvPr/>
        </p:nvCxnSpPr>
        <p:spPr>
          <a:xfrm flipV="1">
            <a:off x="12493625" y="3916680"/>
            <a:ext cx="3656330" cy="285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13508329" y="3574483"/>
            <a:ext cx="1402080" cy="367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2">
                    <a:lumMod val="10000"/>
                  </a:schemeClr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唤醒持锁顺序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2222225" y="4629414"/>
            <a:ext cx="1402080" cy="610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00B050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普通任务</a:t>
            </a:r>
            <a:endParaRPr lang="en-US" altLang="zh-CN" sz="1600">
              <a:solidFill>
                <a:srgbClr val="00B050"/>
              </a:solidFill>
              <a:latin typeface="OPPO Sans" panose="00020600040101010101" pitchFamily="2" charset="-122"/>
              <a:ea typeface="OPPO Sans" panose="00020600040101010101" pitchFamily="2" charset="-122"/>
              <a:cs typeface="OPPO Sans" panose="00020600040101010101" pitchFamily="2" charset="-122"/>
            </a:endParaRPr>
          </a:p>
          <a:p>
            <a:r>
              <a:rPr lang="zh-CN" altLang="en-US" sz="1600">
                <a:solidFill>
                  <a:srgbClr val="00B050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优先唤醒持锁</a:t>
            </a:r>
          </a:p>
        </p:txBody>
      </p:sp>
      <p:sp>
        <p:nvSpPr>
          <p:cNvPr id="73" name="矩形: 圆角 72"/>
          <p:cNvSpPr/>
          <p:nvPr/>
        </p:nvSpPr>
        <p:spPr>
          <a:xfrm>
            <a:off x="20121743" y="5135501"/>
            <a:ext cx="1378080" cy="65573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临界区</a:t>
            </a:r>
          </a:p>
        </p:txBody>
      </p:sp>
      <p:cxnSp>
        <p:nvCxnSpPr>
          <p:cNvPr id="78" name="直接箭头连接符 77"/>
          <p:cNvCxnSpPr>
            <a:endCxn id="73" idx="0"/>
          </p:cNvCxnSpPr>
          <p:nvPr/>
        </p:nvCxnSpPr>
        <p:spPr>
          <a:xfrm>
            <a:off x="20794345" y="4330700"/>
            <a:ext cx="0" cy="80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74" idx="2"/>
          </p:cNvCxnSpPr>
          <p:nvPr/>
        </p:nvCxnSpPr>
        <p:spPr>
          <a:xfrm>
            <a:off x="19344640" y="3996055"/>
            <a:ext cx="0" cy="32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9344640" y="4315460"/>
            <a:ext cx="29457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18815142" y="4634518"/>
            <a:ext cx="4529455" cy="367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批量</a:t>
            </a:r>
            <a:r>
              <a:rPr lang="en-US" altLang="zh-CN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readers</a:t>
            </a:r>
            <a:r>
              <a:rPr lang="zh-CN" altLang="en-US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唤醒涌入临界区，导致系统负载突增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1841353" y="5699671"/>
            <a:ext cx="5083175" cy="367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队列深度过长，导致</a:t>
            </a:r>
            <a:r>
              <a:rPr lang="en-US" altLang="zh-CN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Ux</a:t>
            </a:r>
            <a:r>
              <a:rPr lang="zh-CN" altLang="en-US" sz="1600">
                <a:solidFill>
                  <a:schemeClr val="tx1"/>
                </a:solidFill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任务较高尾时延，从而产生卡顿</a:t>
            </a:r>
          </a:p>
        </p:txBody>
      </p:sp>
      <p:sp>
        <p:nvSpPr>
          <p:cNvPr id="15" name="矩形: 圆角 49"/>
          <p:cNvSpPr/>
          <p:nvPr/>
        </p:nvSpPr>
        <p:spPr>
          <a:xfrm>
            <a:off x="13142595" y="4114165"/>
            <a:ext cx="519430" cy="47815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T1</a:t>
            </a:r>
          </a:p>
        </p:txBody>
      </p:sp>
      <p:cxnSp>
        <p:nvCxnSpPr>
          <p:cNvPr id="16" name="直接箭头连接符 15"/>
          <p:cNvCxnSpPr>
            <a:stCxn id="50" idx="3"/>
            <a:endCxn id="15" idx="1"/>
          </p:cNvCxnSpPr>
          <p:nvPr/>
        </p:nvCxnSpPr>
        <p:spPr>
          <a:xfrm>
            <a:off x="12724765" y="4353560"/>
            <a:ext cx="401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49"/>
          <p:cNvSpPr/>
          <p:nvPr/>
        </p:nvSpPr>
        <p:spPr>
          <a:xfrm>
            <a:off x="14131925" y="4122420"/>
            <a:ext cx="519430" cy="47815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T2</a:t>
            </a:r>
          </a:p>
        </p:txBody>
      </p:sp>
      <p:cxnSp>
        <p:nvCxnSpPr>
          <p:cNvPr id="18" name="直接箭头连接符 17"/>
          <p:cNvCxnSpPr>
            <a:stCxn id="15" idx="3"/>
            <a:endCxn id="17" idx="1"/>
          </p:cNvCxnSpPr>
          <p:nvPr/>
        </p:nvCxnSpPr>
        <p:spPr>
          <a:xfrm>
            <a:off x="13645515" y="4353560"/>
            <a:ext cx="469900" cy="8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49"/>
          <p:cNvSpPr/>
          <p:nvPr/>
        </p:nvSpPr>
        <p:spPr>
          <a:xfrm>
            <a:off x="15047595" y="4114165"/>
            <a:ext cx="519430" cy="47815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......</a:t>
            </a:r>
          </a:p>
        </p:txBody>
      </p:sp>
      <p:cxnSp>
        <p:nvCxnSpPr>
          <p:cNvPr id="20" name="直接箭头连接符 19"/>
          <p:cNvCxnSpPr>
            <a:endCxn id="19" idx="1"/>
          </p:cNvCxnSpPr>
          <p:nvPr/>
        </p:nvCxnSpPr>
        <p:spPr>
          <a:xfrm>
            <a:off x="14629765" y="4353560"/>
            <a:ext cx="401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49"/>
          <p:cNvSpPr/>
          <p:nvPr/>
        </p:nvSpPr>
        <p:spPr>
          <a:xfrm>
            <a:off x="16017875" y="4114165"/>
            <a:ext cx="519430" cy="478155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Tn</a:t>
            </a:r>
          </a:p>
        </p:txBody>
      </p:sp>
      <p:cxnSp>
        <p:nvCxnSpPr>
          <p:cNvPr id="22" name="直接箭头连接符 21"/>
          <p:cNvCxnSpPr>
            <a:endCxn id="21" idx="1"/>
          </p:cNvCxnSpPr>
          <p:nvPr/>
        </p:nvCxnSpPr>
        <p:spPr>
          <a:xfrm>
            <a:off x="15600045" y="4353560"/>
            <a:ext cx="401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49"/>
          <p:cNvSpPr/>
          <p:nvPr/>
        </p:nvSpPr>
        <p:spPr>
          <a:xfrm>
            <a:off x="19070320" y="3512820"/>
            <a:ext cx="519430" cy="47815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T0</a:t>
            </a:r>
          </a:p>
        </p:txBody>
      </p:sp>
      <p:sp>
        <p:nvSpPr>
          <p:cNvPr id="24" name="矩形: 圆角 49"/>
          <p:cNvSpPr/>
          <p:nvPr/>
        </p:nvSpPr>
        <p:spPr>
          <a:xfrm>
            <a:off x="20057110" y="3512820"/>
            <a:ext cx="519430" cy="47815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T1</a:t>
            </a:r>
          </a:p>
        </p:txBody>
      </p:sp>
      <p:sp>
        <p:nvSpPr>
          <p:cNvPr id="25" name="矩形: 圆角 49"/>
          <p:cNvSpPr/>
          <p:nvPr/>
        </p:nvSpPr>
        <p:spPr>
          <a:xfrm>
            <a:off x="22030690" y="3512820"/>
            <a:ext cx="519430" cy="47815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Tn</a:t>
            </a:r>
          </a:p>
        </p:txBody>
      </p:sp>
      <p:sp>
        <p:nvSpPr>
          <p:cNvPr id="26" name="矩形: 圆角 49"/>
          <p:cNvSpPr/>
          <p:nvPr/>
        </p:nvSpPr>
        <p:spPr>
          <a:xfrm>
            <a:off x="21043900" y="3512820"/>
            <a:ext cx="519430" cy="478155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2" charset="-122"/>
                <a:ea typeface="OPPO Sans" panose="00020600040101010101" pitchFamily="2" charset="-122"/>
                <a:cs typeface="OPPO Sans" panose="00020600040101010101" pitchFamily="2" charset="-122"/>
              </a:rPr>
              <a:t>......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20316825" y="3996055"/>
            <a:ext cx="0" cy="32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1303615" y="3996055"/>
            <a:ext cx="0" cy="32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2290405" y="3996055"/>
            <a:ext cx="0" cy="32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007*883"/>
  <p:tag name="TABLE_ENDDRAG_RECT" val="214*282*1008*883"/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2631</Words>
  <Application>Microsoft Office PowerPoint</Application>
  <PresentationFormat>自定义</PresentationFormat>
  <Paragraphs>386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OPPO Sans</vt:lpstr>
      <vt:lpstr>OPPO Sans 3.0</vt:lpstr>
      <vt:lpstr>OPPO Sans Regular</vt:lpstr>
      <vt:lpstr>OPPOSans B</vt:lpstr>
      <vt:lpstr>OPPOSans M</vt:lpstr>
      <vt:lpstr>OPPOSans R</vt:lpstr>
      <vt:lpstr>OPPOSans-J H</vt:lpstr>
      <vt:lpstr>OPPOSans-S M</vt:lpstr>
      <vt:lpstr>OPPOSans-S-M</vt:lpstr>
      <vt:lpstr>OPPOSans-S-R</vt:lpstr>
      <vt:lpstr>微软雅黑</vt:lpstr>
      <vt:lpstr>Arial</vt:lpstr>
      <vt:lpstr>Wingdings</vt:lpstr>
      <vt:lpstr>Office 主题​​</vt:lpstr>
      <vt:lpstr>1_Office 主题​​</vt:lpstr>
      <vt:lpstr>ColorOS下基于用户体验改善的Linux内核优化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陈秋澜</cp:lastModifiedBy>
  <cp:revision>34</cp:revision>
  <dcterms:created xsi:type="dcterms:W3CDTF">2023-10-20T07:47:00Z</dcterms:created>
  <dcterms:modified xsi:type="dcterms:W3CDTF">2023-10-26T02:52:38Z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07158E6B4F58AB5394303265F1EF4E42</vt:lpwstr>
  </property>
  <property fmtid="{D5CDD505-2E9C-101B-9397-08002B2CF9AE}" pid="3" name="KSOProductBuildVer">
    <vt:lpwstr>2052-10.1.0.6395</vt:lpwstr>
  </property>
</Properties>
</file>